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94" r:id="rId3"/>
    <p:sldId id="313" r:id="rId4"/>
    <p:sldId id="471" r:id="rId5"/>
    <p:sldId id="377" r:id="rId6"/>
    <p:sldId id="368" r:id="rId7"/>
    <p:sldId id="403" r:id="rId8"/>
    <p:sldId id="548" r:id="rId9"/>
    <p:sldId id="549" r:id="rId10"/>
    <p:sldId id="456" r:id="rId11"/>
    <p:sldId id="558" r:id="rId12"/>
    <p:sldId id="405" r:id="rId13"/>
    <p:sldId id="406" r:id="rId14"/>
    <p:sldId id="407" r:id="rId15"/>
    <p:sldId id="408" r:id="rId16"/>
    <p:sldId id="446" r:id="rId17"/>
    <p:sldId id="539" r:id="rId18"/>
    <p:sldId id="443" r:id="rId19"/>
    <p:sldId id="457" r:id="rId20"/>
    <p:sldId id="540" r:id="rId21"/>
    <p:sldId id="470" r:id="rId22"/>
    <p:sldId id="559" r:id="rId23"/>
    <p:sldId id="560" r:id="rId24"/>
    <p:sldId id="561" r:id="rId25"/>
    <p:sldId id="562" r:id="rId26"/>
    <p:sldId id="541" r:id="rId27"/>
    <p:sldId id="477" r:id="rId28"/>
    <p:sldId id="528" r:id="rId29"/>
    <p:sldId id="542" r:id="rId30"/>
    <p:sldId id="468" r:id="rId31"/>
    <p:sldId id="409" r:id="rId32"/>
    <p:sldId id="410" r:id="rId33"/>
    <p:sldId id="411" r:id="rId34"/>
    <p:sldId id="412" r:id="rId35"/>
    <p:sldId id="413" r:id="rId36"/>
    <p:sldId id="543" r:id="rId37"/>
    <p:sldId id="529" r:id="rId38"/>
    <p:sldId id="545" r:id="rId39"/>
    <p:sldId id="474" r:id="rId40"/>
    <p:sldId id="546" r:id="rId41"/>
    <p:sldId id="415" r:id="rId42"/>
    <p:sldId id="416" r:id="rId43"/>
    <p:sldId id="547" r:id="rId44"/>
    <p:sldId id="449" r:id="rId45"/>
    <p:sldId id="472" r:id="rId46"/>
    <p:sldId id="552" r:id="rId47"/>
    <p:sldId id="554" r:id="rId48"/>
    <p:sldId id="555" r:id="rId49"/>
    <p:sldId id="556" r:id="rId50"/>
    <p:sldId id="563" r:id="rId51"/>
    <p:sldId id="557" r:id="rId52"/>
    <p:sldId id="52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66" autoAdjust="0"/>
    <p:restoredTop sz="86199" autoAdjust="0"/>
  </p:normalViewPr>
  <p:slideViewPr>
    <p:cSldViewPr snapToGrid="0" snapToObjects="1" showGuides="1">
      <p:cViewPr varScale="1">
        <p:scale>
          <a:sx n="66" d="100"/>
          <a:sy n="66" d="100"/>
        </p:scale>
        <p:origin x="1818" y="60"/>
      </p:cViewPr>
      <p:guideLst>
        <p:guide orient="horz" pos="4080"/>
        <p:guide pos="19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Sheet1!$C$1</c:f>
              <c:strCache>
                <c:ptCount val="1"/>
                <c:pt idx="0">
                  <c:v>stimulus function</c:v>
                </c:pt>
              </c:strCache>
            </c:strRef>
          </c:tx>
          <c:spPr>
            <a:ln>
              <a:solidFill>
                <a:schemeClr val="accent1"/>
              </a:solidFill>
            </a:ln>
          </c:spPr>
          <c:marker>
            <c:symbol val="diamond"/>
            <c:size val="9"/>
            <c:spPr>
              <a:solidFill>
                <a:schemeClr val="tx2">
                  <a:lumMod val="60000"/>
                  <a:lumOff val="40000"/>
                </a:schemeClr>
              </a:solidFill>
              <a:ln>
                <a:solidFill>
                  <a:schemeClr val="accent1"/>
                </a:solidFill>
              </a:ln>
            </c:spPr>
          </c:marker>
          <c:cat>
            <c:numRef>
              <c:f>Sheet1!$B$2:$B$4</c:f>
              <c:numCache>
                <c:formatCode>#,#00</c:formatCode>
                <c:ptCount val="3"/>
                <c:pt idx="0">
                  <c:v>0</c:v>
                </c:pt>
                <c:pt idx="1">
                  <c:v>2.5</c:v>
                </c:pt>
                <c:pt idx="2">
                  <c:v>5</c:v>
                </c:pt>
              </c:numCache>
            </c:numRef>
          </c:cat>
          <c:val>
            <c:numRef>
              <c:f>Sheet1!$C$2:$C$4</c:f>
              <c:numCache>
                <c:formatCode>General</c:formatCode>
                <c:ptCount val="3"/>
                <c:pt idx="0">
                  <c:v>1</c:v>
                </c:pt>
                <c:pt idx="1">
                  <c:v>1</c:v>
                </c:pt>
                <c:pt idx="2">
                  <c:v>1</c:v>
                </c:pt>
              </c:numCache>
            </c:numRef>
          </c:val>
          <c:smooth val="0"/>
          <c:extLst>
            <c:ext xmlns:c16="http://schemas.microsoft.com/office/drawing/2014/chart" uri="{C3380CC4-5D6E-409C-BE32-E72D297353CC}">
              <c16:uniqueId val="{00000000-EBDB-40E0-AA91-A4959C9B374D}"/>
            </c:ext>
          </c:extLst>
        </c:ser>
        <c:dLbls>
          <c:showLegendKey val="0"/>
          <c:showVal val="0"/>
          <c:showCatName val="0"/>
          <c:showSerName val="0"/>
          <c:showPercent val="0"/>
          <c:showBubbleSize val="0"/>
        </c:dLbls>
        <c:marker val="1"/>
        <c:smooth val="0"/>
        <c:axId val="-2108667928"/>
        <c:axId val="-2108318504"/>
      </c:lineChart>
      <c:catAx>
        <c:axId val="-2108667928"/>
        <c:scaling>
          <c:orientation val="minMax"/>
        </c:scaling>
        <c:delete val="0"/>
        <c:axPos val="b"/>
        <c:title>
          <c:tx>
            <c:rich>
              <a:bodyPr/>
              <a:lstStyle/>
              <a:p>
                <a:pPr>
                  <a:defRPr/>
                </a:pPr>
                <a:r>
                  <a:rPr lang="en-US"/>
                  <a:t>Time (s)</a:t>
                </a:r>
              </a:p>
            </c:rich>
          </c:tx>
          <c:overlay val="0"/>
        </c:title>
        <c:numFmt formatCode="#,##0.0" sourceLinked="0"/>
        <c:majorTickMark val="none"/>
        <c:minorTickMark val="out"/>
        <c:tickLblPos val="nextTo"/>
        <c:crossAx val="-2108318504"/>
        <c:crosses val="autoZero"/>
        <c:auto val="1"/>
        <c:lblAlgn val="ctr"/>
        <c:lblOffset val="100"/>
        <c:noMultiLvlLbl val="0"/>
      </c:catAx>
      <c:valAx>
        <c:axId val="-2108318504"/>
        <c:scaling>
          <c:orientation val="minMax"/>
        </c:scaling>
        <c:delete val="0"/>
        <c:axPos val="l"/>
        <c:numFmt formatCode="General" sourceLinked="1"/>
        <c:majorTickMark val="out"/>
        <c:minorTickMark val="none"/>
        <c:tickLblPos val="nextTo"/>
        <c:crossAx val="-2108667928"/>
        <c:crosses val="autoZero"/>
        <c:crossBetween val="between"/>
      </c:valAx>
      <c:spPr>
        <a:ln>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7514-49ED-B1C3-724D1B20FCD4}"/>
            </c:ext>
          </c:extLst>
        </c:ser>
        <c:dLbls>
          <c:showLegendKey val="0"/>
          <c:showVal val="0"/>
          <c:showCatName val="0"/>
          <c:showSerName val="0"/>
          <c:showPercent val="0"/>
          <c:showBubbleSize val="0"/>
        </c:dLbls>
        <c:smooth val="0"/>
        <c:axId val="-2125673400"/>
        <c:axId val="-2132637784"/>
      </c:lineChart>
      <c:catAx>
        <c:axId val="-2125673400"/>
        <c:scaling>
          <c:orientation val="minMax"/>
        </c:scaling>
        <c:delete val="0"/>
        <c:axPos val="b"/>
        <c:numFmt formatCode="General" sourceLinked="1"/>
        <c:majorTickMark val="out"/>
        <c:minorTickMark val="none"/>
        <c:tickLblPos val="low"/>
        <c:crossAx val="-2132637784"/>
        <c:crosses val="autoZero"/>
        <c:auto val="1"/>
        <c:lblAlgn val="ctr"/>
        <c:lblOffset val="100"/>
        <c:noMultiLvlLbl val="0"/>
      </c:catAx>
      <c:valAx>
        <c:axId val="-2132637784"/>
        <c:scaling>
          <c:orientation val="minMax"/>
        </c:scaling>
        <c:delete val="0"/>
        <c:axPos val="l"/>
        <c:numFmt formatCode="General" sourceLinked="1"/>
        <c:majorTickMark val="out"/>
        <c:minorTickMark val="none"/>
        <c:tickLblPos val="nextTo"/>
        <c:crossAx val="-2125673400"/>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6782-4150-9ECC-1BDA23640C9C}"/>
            </c:ext>
          </c:extLst>
        </c:ser>
        <c:dLbls>
          <c:showLegendKey val="0"/>
          <c:showVal val="0"/>
          <c:showCatName val="0"/>
          <c:showSerName val="0"/>
          <c:showPercent val="0"/>
          <c:showBubbleSize val="0"/>
        </c:dLbls>
        <c:smooth val="0"/>
        <c:axId val="-2125825304"/>
        <c:axId val="-2125778616"/>
      </c:lineChart>
      <c:catAx>
        <c:axId val="-2125825304"/>
        <c:scaling>
          <c:orientation val="minMax"/>
        </c:scaling>
        <c:delete val="0"/>
        <c:axPos val="b"/>
        <c:numFmt formatCode="General" sourceLinked="1"/>
        <c:majorTickMark val="out"/>
        <c:minorTickMark val="none"/>
        <c:tickLblPos val="low"/>
        <c:crossAx val="-2125778616"/>
        <c:crosses val="autoZero"/>
        <c:auto val="1"/>
        <c:lblAlgn val="ctr"/>
        <c:lblOffset val="100"/>
        <c:noMultiLvlLbl val="0"/>
      </c:catAx>
      <c:valAx>
        <c:axId val="-2125778616"/>
        <c:scaling>
          <c:orientation val="minMax"/>
        </c:scaling>
        <c:delete val="0"/>
        <c:axPos val="l"/>
        <c:numFmt formatCode="General" sourceLinked="1"/>
        <c:majorTickMark val="out"/>
        <c:minorTickMark val="none"/>
        <c:tickLblPos val="nextTo"/>
        <c:crossAx val="-2125825304"/>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07FC-4D20-8247-92C0209088CC}"/>
            </c:ext>
          </c:extLst>
        </c:ser>
        <c:dLbls>
          <c:showLegendKey val="0"/>
          <c:showVal val="0"/>
          <c:showCatName val="0"/>
          <c:showSerName val="0"/>
          <c:showPercent val="0"/>
          <c:showBubbleSize val="0"/>
        </c:dLbls>
        <c:smooth val="0"/>
        <c:axId val="-2125810440"/>
        <c:axId val="-2125612648"/>
      </c:lineChart>
      <c:catAx>
        <c:axId val="-2125810440"/>
        <c:scaling>
          <c:orientation val="minMax"/>
        </c:scaling>
        <c:delete val="0"/>
        <c:axPos val="b"/>
        <c:numFmt formatCode="General" sourceLinked="1"/>
        <c:majorTickMark val="out"/>
        <c:minorTickMark val="none"/>
        <c:tickLblPos val="low"/>
        <c:crossAx val="-2125612648"/>
        <c:crosses val="autoZero"/>
        <c:auto val="1"/>
        <c:lblAlgn val="ctr"/>
        <c:lblOffset val="100"/>
        <c:noMultiLvlLbl val="0"/>
      </c:catAx>
      <c:valAx>
        <c:axId val="-2125612648"/>
        <c:scaling>
          <c:orientation val="minMax"/>
        </c:scaling>
        <c:delete val="0"/>
        <c:axPos val="l"/>
        <c:numFmt formatCode="General" sourceLinked="1"/>
        <c:majorTickMark val="out"/>
        <c:minorTickMark val="none"/>
        <c:tickLblPos val="nextTo"/>
        <c:crossAx val="-2125810440"/>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250A-4E49-A6E5-3CD6B736D5B3}"/>
            </c:ext>
          </c:extLst>
        </c:ser>
        <c:dLbls>
          <c:showLegendKey val="0"/>
          <c:showVal val="0"/>
          <c:showCatName val="0"/>
          <c:showSerName val="0"/>
          <c:showPercent val="0"/>
          <c:showBubbleSize val="0"/>
        </c:dLbls>
        <c:smooth val="0"/>
        <c:axId val="-2125712808"/>
        <c:axId val="-2126677560"/>
      </c:lineChart>
      <c:catAx>
        <c:axId val="-2125712808"/>
        <c:scaling>
          <c:orientation val="minMax"/>
        </c:scaling>
        <c:delete val="0"/>
        <c:axPos val="b"/>
        <c:numFmt formatCode="General" sourceLinked="1"/>
        <c:majorTickMark val="out"/>
        <c:minorTickMark val="none"/>
        <c:tickLblPos val="low"/>
        <c:crossAx val="-2126677560"/>
        <c:crosses val="autoZero"/>
        <c:auto val="1"/>
        <c:lblAlgn val="ctr"/>
        <c:lblOffset val="100"/>
        <c:noMultiLvlLbl val="0"/>
      </c:catAx>
      <c:valAx>
        <c:axId val="-2126677560"/>
        <c:scaling>
          <c:orientation val="minMax"/>
        </c:scaling>
        <c:delete val="0"/>
        <c:axPos val="l"/>
        <c:numFmt formatCode="General" sourceLinked="1"/>
        <c:majorTickMark val="out"/>
        <c:minorTickMark val="none"/>
        <c:tickLblPos val="nextTo"/>
        <c:crossAx val="-2125712808"/>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0"/>
    <c:plotArea>
      <c:layout/>
      <c:lineChart>
        <c:grouping val="standard"/>
        <c:varyColors val="0"/>
        <c:ser>
          <c:idx val="0"/>
          <c:order val="0"/>
          <c:marker>
            <c:symbol val="none"/>
          </c:marker>
          <c:cat>
            <c:numRef>
              <c:f>'hrf-zero'!$B$1:$B$65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'hrf-zero'!$C$1:$C$65</c:f>
              <c:numCache>
                <c:formatCode>General</c:formatCode>
                <c:ptCount val="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numCache>
            </c:numRef>
          </c:val>
          <c:smooth val="0"/>
          <c:extLst>
            <c:ext xmlns:c16="http://schemas.microsoft.com/office/drawing/2014/chart" uri="{C3380CC4-5D6E-409C-BE32-E72D297353CC}">
              <c16:uniqueId val="{00000000-D256-4DFF-8D19-868064105B3F}"/>
            </c:ext>
          </c:extLst>
        </c:ser>
        <c:dLbls>
          <c:showLegendKey val="0"/>
          <c:showVal val="0"/>
          <c:showCatName val="0"/>
          <c:showSerName val="0"/>
          <c:showPercent val="0"/>
          <c:showBubbleSize val="0"/>
        </c:dLbls>
        <c:smooth val="0"/>
        <c:axId val="-2126708872"/>
        <c:axId val="-2126705992"/>
      </c:lineChart>
      <c:catAx>
        <c:axId val="-2126708872"/>
        <c:scaling>
          <c:orientation val="minMax"/>
        </c:scaling>
        <c:delete val="0"/>
        <c:axPos val="b"/>
        <c:numFmt formatCode="General" sourceLinked="1"/>
        <c:majorTickMark val="out"/>
        <c:minorTickMark val="none"/>
        <c:tickLblPos val="low"/>
        <c:crossAx val="-2126705992"/>
        <c:crosses val="autoZero"/>
        <c:auto val="1"/>
        <c:lblAlgn val="ctr"/>
        <c:lblOffset val="100"/>
        <c:noMultiLvlLbl val="0"/>
      </c:catAx>
      <c:valAx>
        <c:axId val="-2126705992"/>
        <c:scaling>
          <c:orientation val="minMax"/>
          <c:max val="0.12"/>
          <c:min val="-0.02"/>
        </c:scaling>
        <c:delete val="0"/>
        <c:axPos val="l"/>
        <c:numFmt formatCode="General" sourceLinked="1"/>
        <c:majorTickMark val="out"/>
        <c:minorTickMark val="none"/>
        <c:tickLblPos val="nextTo"/>
        <c:crossAx val="-2126708872"/>
        <c:crosses val="autoZero"/>
        <c:crossBetween val="between"/>
      </c:valAx>
    </c:plotArea>
    <c:plotVisOnly val="1"/>
    <c:dispBlanksAs val="gap"/>
    <c:showDLblsOverMax val="0"/>
  </c:chart>
  <c:spPr>
    <a:solidFill>
      <a:schemeClr val="bg1">
        <a:alpha val="50000"/>
      </a:schemeClr>
    </a:solidFill>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CEAC-4ECA-A812-816AEAA45278}"/>
            </c:ext>
          </c:extLst>
        </c:ser>
        <c:ser>
          <c:idx val="2"/>
          <c:order val="1"/>
          <c:tx>
            <c:strRef>
              <c:f>Sheet1!$E$1</c:f>
              <c:strCache>
                <c:ptCount val="1"/>
                <c:pt idx="0">
                  <c:v>shifted BOLD signal</c:v>
                </c:pt>
              </c:strCache>
            </c:strRef>
          </c:tx>
          <c:spPr>
            <a:ln>
              <a:noFill/>
            </a:ln>
          </c:spPr>
          <c:marker>
            <c:symbol val="none"/>
          </c:marker>
          <c:val>
            <c:numRef>
              <c:f>Sheet1!$E$2:$E$49</c:f>
              <c:numCache>
                <c:formatCode>0.00</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val>
          <c:smooth val="0"/>
          <c:extLst>
            <c:ext xmlns:c16="http://schemas.microsoft.com/office/drawing/2014/chart" uri="{C3380CC4-5D6E-409C-BE32-E72D297353CC}">
              <c16:uniqueId val="{00000001-CEAC-4ECA-A812-816AEAA45278}"/>
            </c:ext>
          </c:extLst>
        </c:ser>
        <c:dLbls>
          <c:showLegendKey val="0"/>
          <c:showVal val="0"/>
          <c:showCatName val="0"/>
          <c:showSerName val="0"/>
          <c:showPercent val="0"/>
          <c:showBubbleSize val="0"/>
        </c:dLbls>
        <c:marker val="1"/>
        <c:smooth val="0"/>
        <c:axId val="-2108155208"/>
        <c:axId val="-2108165016"/>
      </c:lineChart>
      <c:catAx>
        <c:axId val="-2108155208"/>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165016"/>
        <c:crosses val="autoZero"/>
        <c:auto val="1"/>
        <c:lblAlgn val="ctr"/>
        <c:lblOffset val="100"/>
        <c:noMultiLvlLbl val="0"/>
      </c:catAx>
      <c:valAx>
        <c:axId val="-2108165016"/>
        <c:scaling>
          <c:orientation val="minMax"/>
        </c:scaling>
        <c:delete val="0"/>
        <c:axPos val="l"/>
        <c:numFmt formatCode="General" sourceLinked="1"/>
        <c:majorTickMark val="out"/>
        <c:minorTickMark val="none"/>
        <c:tickLblPos val="nextTo"/>
        <c:crossAx val="-2108155208"/>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Voxel time course</a:t>
            </a:r>
          </a:p>
        </c:rich>
      </c:tx>
      <c:overlay val="0"/>
    </c:title>
    <c:autoTitleDeleted val="0"/>
    <c:plotArea>
      <c:layout/>
      <c:lineChart>
        <c:grouping val="standard"/>
        <c:varyColors val="0"/>
        <c:ser>
          <c:idx val="1"/>
          <c:order val="0"/>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27ED-48D1-BC2A-8D2EC1DB114D}"/>
            </c:ext>
          </c:extLst>
        </c:ser>
        <c:dLbls>
          <c:showLegendKey val="0"/>
          <c:showVal val="0"/>
          <c:showCatName val="0"/>
          <c:showSerName val="0"/>
          <c:showPercent val="0"/>
          <c:showBubbleSize val="0"/>
        </c:dLbls>
        <c:marker val="1"/>
        <c:smooth val="0"/>
        <c:axId val="-2095242744"/>
        <c:axId val="-2108330312"/>
      </c:lineChart>
      <c:catAx>
        <c:axId val="-209524274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330312"/>
        <c:crosses val="autoZero"/>
        <c:auto val="1"/>
        <c:lblAlgn val="ctr"/>
        <c:lblOffset val="100"/>
        <c:noMultiLvlLbl val="0"/>
      </c:catAx>
      <c:valAx>
        <c:axId val="-2108330312"/>
        <c:scaling>
          <c:orientation val="minMax"/>
        </c:scaling>
        <c:delete val="0"/>
        <c:axPos val="l"/>
        <c:numFmt formatCode="0.00" sourceLinked="1"/>
        <c:majorTickMark val="out"/>
        <c:minorTickMark val="none"/>
        <c:tickLblPos val="nextTo"/>
        <c:crossAx val="-2095242744"/>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Sheet1!$C$1</c:f>
              <c:strCache>
                <c:ptCount val="1"/>
                <c:pt idx="0">
                  <c:v>stimulus function</c:v>
                </c:pt>
              </c:strCache>
            </c:strRef>
          </c:tx>
          <c:spPr>
            <a:ln>
              <a:solidFill>
                <a:schemeClr val="accent1"/>
              </a:solidFill>
            </a:ln>
          </c:spPr>
          <c:marker>
            <c:symbol val="diamond"/>
            <c:size val="9"/>
            <c:spPr>
              <a:solidFill>
                <a:schemeClr val="accent1"/>
              </a:solidFill>
              <a:ln>
                <a:solidFill>
                  <a:schemeClr val="accent1"/>
                </a:solidFill>
              </a:ln>
            </c:spPr>
          </c:marker>
          <c:cat>
            <c:numRef>
              <c:f>Sheet1!$B$2:$B$4</c:f>
              <c:numCache>
                <c:formatCode>#,#00</c:formatCode>
                <c:ptCount val="3"/>
                <c:pt idx="0">
                  <c:v>0</c:v>
                </c:pt>
                <c:pt idx="1">
                  <c:v>2.5</c:v>
                </c:pt>
                <c:pt idx="2">
                  <c:v>5</c:v>
                </c:pt>
              </c:numCache>
            </c:numRef>
          </c:cat>
          <c:val>
            <c:numRef>
              <c:f>Sheet1!$C$2:$C$4</c:f>
              <c:numCache>
                <c:formatCode>General</c:formatCode>
                <c:ptCount val="3"/>
                <c:pt idx="0">
                  <c:v>1</c:v>
                </c:pt>
                <c:pt idx="1">
                  <c:v>1</c:v>
                </c:pt>
                <c:pt idx="2">
                  <c:v>1</c:v>
                </c:pt>
              </c:numCache>
            </c:numRef>
          </c:val>
          <c:smooth val="0"/>
          <c:extLst>
            <c:ext xmlns:c16="http://schemas.microsoft.com/office/drawing/2014/chart" uri="{C3380CC4-5D6E-409C-BE32-E72D297353CC}">
              <c16:uniqueId val="{00000000-914F-49E2-814E-72C705C1455F}"/>
            </c:ext>
          </c:extLst>
        </c:ser>
        <c:dLbls>
          <c:showLegendKey val="0"/>
          <c:showVal val="0"/>
          <c:showCatName val="0"/>
          <c:showSerName val="0"/>
          <c:showPercent val="0"/>
          <c:showBubbleSize val="0"/>
        </c:dLbls>
        <c:marker val="1"/>
        <c:smooth val="0"/>
        <c:axId val="-2129771832"/>
        <c:axId val="-2129753352"/>
      </c:lineChart>
      <c:catAx>
        <c:axId val="-2129771832"/>
        <c:scaling>
          <c:orientation val="minMax"/>
        </c:scaling>
        <c:delete val="0"/>
        <c:axPos val="b"/>
        <c:title>
          <c:tx>
            <c:rich>
              <a:bodyPr/>
              <a:lstStyle/>
              <a:p>
                <a:pPr>
                  <a:defRPr/>
                </a:pPr>
                <a:r>
                  <a:rPr lang="en-US"/>
                  <a:t>Time (s)</a:t>
                </a:r>
              </a:p>
            </c:rich>
          </c:tx>
          <c:overlay val="0"/>
        </c:title>
        <c:numFmt formatCode="#,##0.0" sourceLinked="0"/>
        <c:majorTickMark val="none"/>
        <c:minorTickMark val="out"/>
        <c:tickLblPos val="nextTo"/>
        <c:crossAx val="-2129753352"/>
        <c:crosses val="autoZero"/>
        <c:auto val="1"/>
        <c:lblAlgn val="ctr"/>
        <c:lblOffset val="100"/>
        <c:noMultiLvlLbl val="0"/>
      </c:catAx>
      <c:valAx>
        <c:axId val="-2129753352"/>
        <c:scaling>
          <c:orientation val="minMax"/>
        </c:scaling>
        <c:delete val="0"/>
        <c:axPos val="l"/>
        <c:majorGridlines/>
        <c:numFmt formatCode="General" sourceLinked="1"/>
        <c:majorTickMark val="out"/>
        <c:minorTickMark val="none"/>
        <c:tickLblPos val="nextTo"/>
        <c:crossAx val="-212977183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Before correction</a:t>
            </a:r>
          </a:p>
        </c:rich>
      </c:tx>
      <c:overlay val="0"/>
    </c:title>
    <c:autoTitleDeleted val="0"/>
    <c:plotArea>
      <c:layout/>
      <c:lineChart>
        <c:grouping val="standard"/>
        <c:varyColors val="0"/>
        <c:ser>
          <c:idx val="1"/>
          <c:order val="0"/>
          <c:tx>
            <c:strRef>
              <c:f>Sheet1!$D$1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F007-49DB-9C77-E3851710E903}"/>
            </c:ext>
          </c:extLst>
        </c:ser>
        <c:dLbls>
          <c:showLegendKey val="0"/>
          <c:showVal val="0"/>
          <c:showCatName val="0"/>
          <c:showSerName val="0"/>
          <c:showPercent val="0"/>
          <c:showBubbleSize val="0"/>
        </c:dLbls>
        <c:smooth val="0"/>
        <c:axId val="-2096461160"/>
        <c:axId val="-2096455688"/>
      </c:lineChart>
      <c:catAx>
        <c:axId val="-2096461160"/>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096455688"/>
        <c:crosses val="autoZero"/>
        <c:auto val="1"/>
        <c:lblAlgn val="ctr"/>
        <c:lblOffset val="100"/>
        <c:noMultiLvlLbl val="0"/>
      </c:catAx>
      <c:valAx>
        <c:axId val="-2096455688"/>
        <c:scaling>
          <c:orientation val="minMax"/>
        </c:scaling>
        <c:delete val="0"/>
        <c:axPos val="l"/>
        <c:numFmt formatCode="0.00" sourceLinked="1"/>
        <c:majorTickMark val="out"/>
        <c:minorTickMark val="none"/>
        <c:tickLblPos val="none"/>
        <c:crossAx val="-2096461160"/>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Sheet1!$D$1</c:f>
              <c:strCache>
                <c:ptCount val="1"/>
                <c:pt idx="0">
                  <c:v>BOLD signal</c:v>
                </c:pt>
              </c:strCache>
            </c:strRef>
          </c:tx>
          <c:spPr>
            <a:ln>
              <a:solidFill>
                <a:schemeClr val="accent1"/>
              </a:solid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196F-4AE6-8909-4E7C31B50C7C}"/>
            </c:ext>
          </c:extLst>
        </c:ser>
        <c:dLbls>
          <c:showLegendKey val="0"/>
          <c:showVal val="0"/>
          <c:showCatName val="0"/>
          <c:showSerName val="0"/>
          <c:showPercent val="0"/>
          <c:showBubbleSize val="0"/>
        </c:dLbls>
        <c:smooth val="0"/>
        <c:axId val="-2096924360"/>
        <c:axId val="-2096921288"/>
      </c:lineChart>
      <c:catAx>
        <c:axId val="-2096924360"/>
        <c:scaling>
          <c:orientation val="minMax"/>
        </c:scaling>
        <c:delete val="0"/>
        <c:axPos val="b"/>
        <c:numFmt formatCode="0.0" sourceLinked="1"/>
        <c:majorTickMark val="none"/>
        <c:minorTickMark val="none"/>
        <c:tickLblPos val="none"/>
        <c:crossAx val="-2096921288"/>
        <c:crosses val="autoZero"/>
        <c:auto val="1"/>
        <c:lblAlgn val="ctr"/>
        <c:lblOffset val="100"/>
        <c:noMultiLvlLbl val="0"/>
      </c:catAx>
      <c:valAx>
        <c:axId val="-2096921288"/>
        <c:scaling>
          <c:orientation val="minMax"/>
        </c:scaling>
        <c:delete val="1"/>
        <c:axPos val="l"/>
        <c:numFmt formatCode="0.00" sourceLinked="1"/>
        <c:majorTickMark val="out"/>
        <c:minorTickMark val="none"/>
        <c:tickLblPos val="none"/>
        <c:crossAx val="-2096924360"/>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After correction</a:t>
            </a:r>
          </a:p>
        </c:rich>
      </c:tx>
      <c:overlay val="0"/>
    </c:title>
    <c:autoTitleDeleted val="0"/>
    <c:plotArea>
      <c:layout/>
      <c:lineChart>
        <c:grouping val="standard"/>
        <c:varyColors val="0"/>
        <c:ser>
          <c:idx val="1"/>
          <c:order val="0"/>
          <c:tx>
            <c:strRef>
              <c:f>Sheet1!$D$1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C4F2-48C7-8F51-3EE0A8A77ACE}"/>
            </c:ext>
          </c:extLst>
        </c:ser>
        <c:dLbls>
          <c:showLegendKey val="0"/>
          <c:showVal val="0"/>
          <c:showCatName val="0"/>
          <c:showSerName val="0"/>
          <c:showPercent val="0"/>
          <c:showBubbleSize val="0"/>
        </c:dLbls>
        <c:smooth val="0"/>
        <c:axId val="-2096213032"/>
        <c:axId val="-2096207544"/>
      </c:lineChart>
      <c:catAx>
        <c:axId val="-209621303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096207544"/>
        <c:crosses val="autoZero"/>
        <c:auto val="1"/>
        <c:lblAlgn val="ctr"/>
        <c:lblOffset val="100"/>
        <c:noMultiLvlLbl val="0"/>
      </c:catAx>
      <c:valAx>
        <c:axId val="-2096207544"/>
        <c:scaling>
          <c:orientation val="minMax"/>
        </c:scaling>
        <c:delete val="0"/>
        <c:axPos val="l"/>
        <c:numFmt formatCode="0.00" sourceLinked="1"/>
        <c:majorTickMark val="out"/>
        <c:minorTickMark val="none"/>
        <c:tickLblPos val="none"/>
        <c:crossAx val="-2096213032"/>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Sheet1!$D$1</c:f>
              <c:strCache>
                <c:ptCount val="1"/>
                <c:pt idx="0">
                  <c:v>BOLD signal</c:v>
                </c:pt>
              </c:strCache>
            </c:strRef>
          </c:tx>
          <c:spPr>
            <a:ln>
              <a:solidFill>
                <a:schemeClr val="accent1"/>
              </a:solid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5581-445A-9F64-02C01C860D1F}"/>
            </c:ext>
          </c:extLst>
        </c:ser>
        <c:dLbls>
          <c:showLegendKey val="0"/>
          <c:showVal val="0"/>
          <c:showCatName val="0"/>
          <c:showSerName val="0"/>
          <c:showPercent val="0"/>
          <c:showBubbleSize val="0"/>
        </c:dLbls>
        <c:smooth val="0"/>
        <c:axId val="-2096183864"/>
        <c:axId val="-2096180792"/>
      </c:lineChart>
      <c:catAx>
        <c:axId val="-2096183864"/>
        <c:scaling>
          <c:orientation val="minMax"/>
        </c:scaling>
        <c:delete val="0"/>
        <c:axPos val="b"/>
        <c:numFmt formatCode="0.0" sourceLinked="1"/>
        <c:majorTickMark val="none"/>
        <c:minorTickMark val="none"/>
        <c:tickLblPos val="none"/>
        <c:crossAx val="-2096180792"/>
        <c:crosses val="autoZero"/>
        <c:auto val="1"/>
        <c:lblAlgn val="ctr"/>
        <c:lblOffset val="100"/>
        <c:noMultiLvlLbl val="0"/>
      </c:catAx>
      <c:valAx>
        <c:axId val="-2096180792"/>
        <c:scaling>
          <c:orientation val="minMax"/>
        </c:scaling>
        <c:delete val="1"/>
        <c:axPos val="l"/>
        <c:numFmt formatCode="0.00" sourceLinked="1"/>
        <c:majorTickMark val="out"/>
        <c:minorTickMark val="none"/>
        <c:tickLblPos val="none"/>
        <c:crossAx val="-209618386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6AB7-414A-8347-42B5C9C04EB3}"/>
            </c:ext>
          </c:extLst>
        </c:ser>
        <c:dLbls>
          <c:showLegendKey val="0"/>
          <c:showVal val="0"/>
          <c:showCatName val="0"/>
          <c:showSerName val="0"/>
          <c:showPercent val="0"/>
          <c:showBubbleSize val="0"/>
        </c:dLbls>
        <c:smooth val="0"/>
        <c:axId val="-2126293336"/>
        <c:axId val="-2126288664"/>
      </c:lineChart>
      <c:catAx>
        <c:axId val="-2126293336"/>
        <c:scaling>
          <c:orientation val="minMax"/>
        </c:scaling>
        <c:delete val="0"/>
        <c:axPos val="b"/>
        <c:numFmt formatCode="General" sourceLinked="1"/>
        <c:majorTickMark val="out"/>
        <c:minorTickMark val="none"/>
        <c:tickLblPos val="low"/>
        <c:crossAx val="-2126288664"/>
        <c:crosses val="autoZero"/>
        <c:auto val="1"/>
        <c:lblAlgn val="ctr"/>
        <c:lblOffset val="100"/>
        <c:noMultiLvlLbl val="0"/>
      </c:catAx>
      <c:valAx>
        <c:axId val="-2126288664"/>
        <c:scaling>
          <c:orientation val="minMax"/>
        </c:scaling>
        <c:delete val="0"/>
        <c:axPos val="l"/>
        <c:numFmt formatCode="General" sourceLinked="1"/>
        <c:majorTickMark val="out"/>
        <c:minorTickMark val="none"/>
        <c:tickLblPos val="nextTo"/>
        <c:crossAx val="-2126293336"/>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4A73D4-70EA-6144-89F8-2E86ABDA0C41}"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CC5C2877-5AAE-8A45-8823-E88035F0D404}">
      <dgm:prSet/>
      <dgm:spPr/>
      <dgm:t>
        <a:bodyPr/>
        <a:lstStyle/>
        <a:p>
          <a:pPr rtl="0"/>
          <a:r>
            <a:rPr lang="en-US"/>
            <a:t>Single-subject preprocessing</a:t>
          </a:r>
        </a:p>
      </dgm:t>
    </dgm:pt>
    <dgm:pt modelId="{FFD09F06-2F94-5949-998A-8CC537C54839}" type="parTrans" cxnId="{CAED3F21-7385-5340-81B7-4A10EA380F9A}">
      <dgm:prSet/>
      <dgm:spPr/>
      <dgm:t>
        <a:bodyPr/>
        <a:lstStyle/>
        <a:p>
          <a:endParaRPr lang="en-US"/>
        </a:p>
      </dgm:t>
    </dgm:pt>
    <dgm:pt modelId="{1E811462-07AD-C640-94C5-D8B85977532B}" type="sibTrans" cxnId="{CAED3F21-7385-5340-81B7-4A10EA380F9A}">
      <dgm:prSet/>
      <dgm:spPr/>
      <dgm:t>
        <a:bodyPr/>
        <a:lstStyle/>
        <a:p>
          <a:endParaRPr lang="en-US"/>
        </a:p>
      </dgm:t>
    </dgm:pt>
    <dgm:pt modelId="{B199A486-427C-4747-A1EF-6EBB9A1119FD}">
      <dgm:prSet/>
      <dgm:spPr/>
      <dgm:t>
        <a:bodyPr/>
        <a:lstStyle/>
        <a:p>
          <a:pPr rtl="0"/>
          <a:r>
            <a:rPr lang="en-US" dirty="0"/>
            <a:t>Single-subject analysis</a:t>
          </a:r>
        </a:p>
        <a:p>
          <a:pPr rtl="0"/>
          <a:r>
            <a:rPr lang="en-US" dirty="0"/>
            <a:t>(1</a:t>
          </a:r>
          <a:r>
            <a:rPr lang="en-US" baseline="30000" dirty="0"/>
            <a:t>st</a:t>
          </a:r>
          <a:r>
            <a:rPr lang="en-US" dirty="0"/>
            <a:t> level analysis)</a:t>
          </a:r>
        </a:p>
      </dgm:t>
    </dgm:pt>
    <dgm:pt modelId="{84EB6F3C-A9CD-D346-A3E6-D000C384C374}" type="parTrans" cxnId="{289583BD-1CFF-3A4E-9D6C-92C6B008C6CD}">
      <dgm:prSet/>
      <dgm:spPr/>
      <dgm:t>
        <a:bodyPr/>
        <a:lstStyle/>
        <a:p>
          <a:endParaRPr lang="en-US"/>
        </a:p>
      </dgm:t>
    </dgm:pt>
    <dgm:pt modelId="{68CD8B3C-A99B-5446-98E9-782976651EB0}" type="sibTrans" cxnId="{289583BD-1CFF-3A4E-9D6C-92C6B008C6CD}">
      <dgm:prSet/>
      <dgm:spPr/>
      <dgm:t>
        <a:bodyPr/>
        <a:lstStyle/>
        <a:p>
          <a:endParaRPr lang="en-US"/>
        </a:p>
      </dgm:t>
    </dgm:pt>
    <dgm:pt modelId="{04EBC19D-9835-754B-8573-91CF2A2F23C7}">
      <dgm:prSet/>
      <dgm:spPr/>
      <dgm:t>
        <a:bodyPr/>
        <a:lstStyle/>
        <a:p>
          <a:pPr rtl="0"/>
          <a:r>
            <a:rPr lang="en-US" dirty="0"/>
            <a:t>Group analysis</a:t>
          </a:r>
        </a:p>
        <a:p>
          <a:pPr rtl="0"/>
          <a:r>
            <a:rPr lang="en-US" dirty="0"/>
            <a:t>(2</a:t>
          </a:r>
          <a:r>
            <a:rPr lang="en-US" baseline="30000" dirty="0"/>
            <a:t>nd</a:t>
          </a:r>
          <a:r>
            <a:rPr lang="en-US" dirty="0"/>
            <a:t> level analysis)</a:t>
          </a:r>
        </a:p>
      </dgm:t>
    </dgm:pt>
    <dgm:pt modelId="{7608EB98-D7CD-1A4A-B7E0-89C8A83A98FF}" type="parTrans" cxnId="{6CF8AD9C-42A8-F043-8EC0-52682F6C59FE}">
      <dgm:prSet/>
      <dgm:spPr/>
      <dgm:t>
        <a:bodyPr/>
        <a:lstStyle/>
        <a:p>
          <a:endParaRPr lang="en-US"/>
        </a:p>
      </dgm:t>
    </dgm:pt>
    <dgm:pt modelId="{CF450422-7E0E-F84F-85FB-BA2415D83292}" type="sibTrans" cxnId="{6CF8AD9C-42A8-F043-8EC0-52682F6C59FE}">
      <dgm:prSet/>
      <dgm:spPr/>
      <dgm:t>
        <a:bodyPr/>
        <a:lstStyle/>
        <a:p>
          <a:endParaRPr lang="en-US"/>
        </a:p>
      </dgm:t>
    </dgm:pt>
    <dgm:pt modelId="{453C88A1-8315-DE42-BDBB-28DFE07D986B}" type="pres">
      <dgm:prSet presAssocID="{AE4A73D4-70EA-6144-89F8-2E86ABDA0C41}" presName="Name0" presStyleCnt="0">
        <dgm:presLayoutVars>
          <dgm:dir/>
          <dgm:resizeHandles val="exact"/>
        </dgm:presLayoutVars>
      </dgm:prSet>
      <dgm:spPr/>
    </dgm:pt>
    <dgm:pt modelId="{40669CAF-9D12-5848-B073-1A23A1830D9A}" type="pres">
      <dgm:prSet presAssocID="{CC5C2877-5AAE-8A45-8823-E88035F0D404}" presName="node" presStyleLbl="node1" presStyleIdx="0" presStyleCnt="3">
        <dgm:presLayoutVars>
          <dgm:bulletEnabled val="1"/>
        </dgm:presLayoutVars>
      </dgm:prSet>
      <dgm:spPr/>
    </dgm:pt>
    <dgm:pt modelId="{FE1A97F5-6649-F844-9F10-94DE3474017E}" type="pres">
      <dgm:prSet presAssocID="{1E811462-07AD-C640-94C5-D8B85977532B}" presName="sibTrans" presStyleLbl="sibTrans2D1" presStyleIdx="0" presStyleCnt="2"/>
      <dgm:spPr/>
    </dgm:pt>
    <dgm:pt modelId="{834D1B30-583E-D64A-B78D-655253714E57}" type="pres">
      <dgm:prSet presAssocID="{1E811462-07AD-C640-94C5-D8B85977532B}" presName="connectorText" presStyleLbl="sibTrans2D1" presStyleIdx="0" presStyleCnt="2"/>
      <dgm:spPr/>
    </dgm:pt>
    <dgm:pt modelId="{E411B657-3F01-DE48-8694-3FC799ABA714}" type="pres">
      <dgm:prSet presAssocID="{B199A486-427C-4747-A1EF-6EBB9A1119FD}" presName="node" presStyleLbl="node1" presStyleIdx="1" presStyleCnt="3">
        <dgm:presLayoutVars>
          <dgm:bulletEnabled val="1"/>
        </dgm:presLayoutVars>
      </dgm:prSet>
      <dgm:spPr/>
    </dgm:pt>
    <dgm:pt modelId="{82CF3E67-8795-074B-8185-2E324ECAA388}" type="pres">
      <dgm:prSet presAssocID="{68CD8B3C-A99B-5446-98E9-782976651EB0}" presName="sibTrans" presStyleLbl="sibTrans2D1" presStyleIdx="1" presStyleCnt="2"/>
      <dgm:spPr/>
    </dgm:pt>
    <dgm:pt modelId="{B88392D0-5A7C-3544-A13F-0ECF39E0D3E2}" type="pres">
      <dgm:prSet presAssocID="{68CD8B3C-A99B-5446-98E9-782976651EB0}" presName="connectorText" presStyleLbl="sibTrans2D1" presStyleIdx="1" presStyleCnt="2"/>
      <dgm:spPr/>
    </dgm:pt>
    <dgm:pt modelId="{253B78ED-9B68-B349-A293-9432B272B89C}" type="pres">
      <dgm:prSet presAssocID="{04EBC19D-9835-754B-8573-91CF2A2F23C7}" presName="node" presStyleLbl="node1" presStyleIdx="2" presStyleCnt="3">
        <dgm:presLayoutVars>
          <dgm:bulletEnabled val="1"/>
        </dgm:presLayoutVars>
      </dgm:prSet>
      <dgm:spPr/>
    </dgm:pt>
  </dgm:ptLst>
  <dgm:cxnLst>
    <dgm:cxn modelId="{904EA601-DE07-C34A-98C1-14F605277E60}" type="presOf" srcId="{AE4A73D4-70EA-6144-89F8-2E86ABDA0C41}" destId="{453C88A1-8315-DE42-BDBB-28DFE07D986B}" srcOrd="0" destOrd="0" presId="urn:microsoft.com/office/officeart/2005/8/layout/process1"/>
    <dgm:cxn modelId="{0E53F10E-045D-5642-90DE-2084007E3DA6}" type="presOf" srcId="{B199A486-427C-4747-A1EF-6EBB9A1119FD}" destId="{E411B657-3F01-DE48-8694-3FC799ABA714}" srcOrd="0" destOrd="0" presId="urn:microsoft.com/office/officeart/2005/8/layout/process1"/>
    <dgm:cxn modelId="{CAED3F21-7385-5340-81B7-4A10EA380F9A}" srcId="{AE4A73D4-70EA-6144-89F8-2E86ABDA0C41}" destId="{CC5C2877-5AAE-8A45-8823-E88035F0D404}" srcOrd="0" destOrd="0" parTransId="{FFD09F06-2F94-5949-998A-8CC537C54839}" sibTransId="{1E811462-07AD-C640-94C5-D8B85977532B}"/>
    <dgm:cxn modelId="{70E13225-E760-EB4E-B15A-33FBDEF4B5C1}" type="presOf" srcId="{04EBC19D-9835-754B-8573-91CF2A2F23C7}" destId="{253B78ED-9B68-B349-A293-9432B272B89C}" srcOrd="0" destOrd="0" presId="urn:microsoft.com/office/officeart/2005/8/layout/process1"/>
    <dgm:cxn modelId="{0CABC16F-D17F-614D-9ABA-3393BA99E20F}" type="presOf" srcId="{68CD8B3C-A99B-5446-98E9-782976651EB0}" destId="{B88392D0-5A7C-3544-A13F-0ECF39E0D3E2}" srcOrd="1" destOrd="0" presId="urn:microsoft.com/office/officeart/2005/8/layout/process1"/>
    <dgm:cxn modelId="{F6898F52-F25E-6347-9745-73AE4348CDD7}" type="presOf" srcId="{1E811462-07AD-C640-94C5-D8B85977532B}" destId="{FE1A97F5-6649-F844-9F10-94DE3474017E}" srcOrd="0" destOrd="0" presId="urn:microsoft.com/office/officeart/2005/8/layout/process1"/>
    <dgm:cxn modelId="{6CF8AD9C-42A8-F043-8EC0-52682F6C59FE}" srcId="{AE4A73D4-70EA-6144-89F8-2E86ABDA0C41}" destId="{04EBC19D-9835-754B-8573-91CF2A2F23C7}" srcOrd="2" destOrd="0" parTransId="{7608EB98-D7CD-1A4A-B7E0-89C8A83A98FF}" sibTransId="{CF450422-7E0E-F84F-85FB-BA2415D83292}"/>
    <dgm:cxn modelId="{CE7A51A1-3AB2-5944-B275-17BA8CF3CCB0}" type="presOf" srcId="{68CD8B3C-A99B-5446-98E9-782976651EB0}" destId="{82CF3E67-8795-074B-8185-2E324ECAA388}" srcOrd="0" destOrd="0" presId="urn:microsoft.com/office/officeart/2005/8/layout/process1"/>
    <dgm:cxn modelId="{289583BD-1CFF-3A4E-9D6C-92C6B008C6CD}" srcId="{AE4A73D4-70EA-6144-89F8-2E86ABDA0C41}" destId="{B199A486-427C-4747-A1EF-6EBB9A1119FD}" srcOrd="1" destOrd="0" parTransId="{84EB6F3C-A9CD-D346-A3E6-D000C384C374}" sibTransId="{68CD8B3C-A99B-5446-98E9-782976651EB0}"/>
    <dgm:cxn modelId="{FB1B37F9-15AF-374E-95FF-B1A7CAB0C1B7}" type="presOf" srcId="{CC5C2877-5AAE-8A45-8823-E88035F0D404}" destId="{40669CAF-9D12-5848-B073-1A23A1830D9A}" srcOrd="0" destOrd="0" presId="urn:microsoft.com/office/officeart/2005/8/layout/process1"/>
    <dgm:cxn modelId="{28ACE1FF-5539-CD49-BF65-006EB4C3E6FD}" type="presOf" srcId="{1E811462-07AD-C640-94C5-D8B85977532B}" destId="{834D1B30-583E-D64A-B78D-655253714E57}" srcOrd="1" destOrd="0" presId="urn:microsoft.com/office/officeart/2005/8/layout/process1"/>
    <dgm:cxn modelId="{2EAC4A9A-7C80-9845-93DE-D083D3761F56}" type="presParOf" srcId="{453C88A1-8315-DE42-BDBB-28DFE07D986B}" destId="{40669CAF-9D12-5848-B073-1A23A1830D9A}" srcOrd="0" destOrd="0" presId="urn:microsoft.com/office/officeart/2005/8/layout/process1"/>
    <dgm:cxn modelId="{86010B5C-D984-754F-A5FC-BECF7DA8A96F}" type="presParOf" srcId="{453C88A1-8315-DE42-BDBB-28DFE07D986B}" destId="{FE1A97F5-6649-F844-9F10-94DE3474017E}" srcOrd="1" destOrd="0" presId="urn:microsoft.com/office/officeart/2005/8/layout/process1"/>
    <dgm:cxn modelId="{8271BD42-5899-084E-9706-514E8A0598AB}" type="presParOf" srcId="{FE1A97F5-6649-F844-9F10-94DE3474017E}" destId="{834D1B30-583E-D64A-B78D-655253714E57}" srcOrd="0" destOrd="0" presId="urn:microsoft.com/office/officeart/2005/8/layout/process1"/>
    <dgm:cxn modelId="{0458F57B-3EDB-D84B-99F1-73BC22DA69DF}" type="presParOf" srcId="{453C88A1-8315-DE42-BDBB-28DFE07D986B}" destId="{E411B657-3F01-DE48-8694-3FC799ABA714}" srcOrd="2" destOrd="0" presId="urn:microsoft.com/office/officeart/2005/8/layout/process1"/>
    <dgm:cxn modelId="{5DCA6238-3760-154C-A396-948B5620BB02}" type="presParOf" srcId="{453C88A1-8315-DE42-BDBB-28DFE07D986B}" destId="{82CF3E67-8795-074B-8185-2E324ECAA388}" srcOrd="3" destOrd="0" presId="urn:microsoft.com/office/officeart/2005/8/layout/process1"/>
    <dgm:cxn modelId="{594EC696-1B68-FB4B-BC48-CB815F03F6EF}" type="presParOf" srcId="{82CF3E67-8795-074B-8185-2E324ECAA388}" destId="{B88392D0-5A7C-3544-A13F-0ECF39E0D3E2}" srcOrd="0" destOrd="0" presId="urn:microsoft.com/office/officeart/2005/8/layout/process1"/>
    <dgm:cxn modelId="{8D1AE311-356C-9642-BC77-544745A5FBC8}" type="presParOf" srcId="{453C88A1-8315-DE42-BDBB-28DFE07D986B}" destId="{253B78ED-9B68-B349-A293-9432B272B89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tyle>
          <a:lnRef idx="2">
            <a:schemeClr val="accent1">
              <a:shade val="50000"/>
            </a:schemeClr>
          </a:lnRef>
          <a:fillRef idx="1">
            <a:schemeClr val="accent1"/>
          </a:fillRef>
          <a:effectRef idx="0">
            <a:schemeClr val="accent1"/>
          </a:effectRef>
          <a:fontRef idx="minor">
            <a:schemeClr val="lt1"/>
          </a:fontRef>
        </dgm:style>
      </dgm:prSet>
      <dgm:spPr>
        <a:ln>
          <a:noFill/>
        </a:ln>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1B10815-C079-4847-82FE-D0FE55C15E7E}" type="presOf" srcId="{588C3961-7409-EF48-9B43-FD1F409C6C71}" destId="{4CCD59E0-C3DC-3648-97B2-447085528DD2}" srcOrd="1" destOrd="0" presId="urn:microsoft.com/office/officeart/2005/8/layout/process1"/>
    <dgm:cxn modelId="{FE7E772C-DA17-D84A-BA09-64446B94A127}" type="presOf" srcId="{C391383B-E841-C344-983B-D2701072D2BC}" destId="{29A75E03-5D85-E744-ADF4-3492664A7E7F}"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2E0C623B-68D2-8040-89E8-C7CE1849D82E}" type="presOf" srcId="{B6E8DB4E-6AA1-CA4F-9775-B73B7BFB91BE}" destId="{D00C5E14-259D-0446-B5BF-B0C44893E542}" srcOrd="0"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2CBFD57E-67CA-EC4B-881D-805C73C50957}" type="presOf" srcId="{588C3961-7409-EF48-9B43-FD1F409C6C71}" destId="{6FC0ABCB-77C9-2C48-9AEE-086C57B80B07}" srcOrd="0" destOrd="0" presId="urn:microsoft.com/office/officeart/2005/8/layout/process1"/>
    <dgm:cxn modelId="{3EADFD8C-304C-EF43-9976-0A003BA429B3}" type="presOf" srcId="{E330195C-C29E-A240-AC83-3A21616B6969}" destId="{C1864ED1-6E28-6A4A-9A40-C21191CCC2A1}" srcOrd="0" destOrd="0" presId="urn:microsoft.com/office/officeart/2005/8/layout/process1"/>
    <dgm:cxn modelId="{5E550C99-C49E-4645-AA5C-AC814A19BC97}" type="presOf" srcId="{AD6BF8EA-EB55-9846-B4D8-48547CE4923D}" destId="{9BBAD1D4-44BD-4D41-9DCA-E7FFE0237FED}" srcOrd="0"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955AB9D-BB99-2145-A56A-4A6F322E038A}" type="presOf" srcId="{7BE43D1E-4D65-2848-A031-02C7FD6640F5}" destId="{62FA259C-B1F2-9248-8E43-52BD9971F9AB}" srcOrd="0" destOrd="0" presId="urn:microsoft.com/office/officeart/2005/8/layout/process1"/>
    <dgm:cxn modelId="{ED2579C0-C6F8-A642-973A-0273112315EB}" type="presOf" srcId="{E330195C-C29E-A240-AC83-3A21616B6969}" destId="{BCF1B34E-F005-234E-A57C-2A7D2A2D0B65}" srcOrd="1"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26B37D7-81AB-0F43-9FE9-CC15D00BCC20}" type="presOf" srcId="{5E5A6161-9E1A-D848-832F-130E655B1571}" destId="{BADBC58F-A340-9147-A7A1-D5B0E9964F41}" srcOrd="0" destOrd="0" presId="urn:microsoft.com/office/officeart/2005/8/layout/process1"/>
    <dgm:cxn modelId="{CC6F04DC-179A-3B4D-B05E-DDEF4529B759}" type="presOf" srcId="{706D35A2-2EE5-904C-8A1B-10DFF9823ADB}" destId="{5DB37DF1-10C5-9743-BCC8-7C0494486DEE}" srcOrd="0" destOrd="0" presId="urn:microsoft.com/office/officeart/2005/8/layout/process1"/>
    <dgm:cxn modelId="{F53E5BF8-6FD6-C441-B99C-9EC6F8887D4D}" type="presOf" srcId="{706D35A2-2EE5-904C-8A1B-10DFF9823ADB}" destId="{33C9BB73-68A0-6648-886D-F3430B9F6E90}" srcOrd="1" destOrd="0" presId="urn:microsoft.com/office/officeart/2005/8/layout/process1"/>
    <dgm:cxn modelId="{B059DFB9-AD9C-9A44-9FBD-90D28C9A060C}" type="presParOf" srcId="{29A75E03-5D85-E744-ADF4-3492664A7E7F}" destId="{9BBAD1D4-44BD-4D41-9DCA-E7FFE0237FED}" srcOrd="0" destOrd="0" presId="urn:microsoft.com/office/officeart/2005/8/layout/process1"/>
    <dgm:cxn modelId="{167D0188-F073-8F45-9F5F-69FA3C6A11B2}" type="presParOf" srcId="{29A75E03-5D85-E744-ADF4-3492664A7E7F}" destId="{6FC0ABCB-77C9-2C48-9AEE-086C57B80B07}" srcOrd="1" destOrd="0" presId="urn:microsoft.com/office/officeart/2005/8/layout/process1"/>
    <dgm:cxn modelId="{E374A6E3-812C-DD42-AAC7-EAFC04EDC4E0}" type="presParOf" srcId="{6FC0ABCB-77C9-2C48-9AEE-086C57B80B07}" destId="{4CCD59E0-C3DC-3648-97B2-447085528DD2}" srcOrd="0" destOrd="0" presId="urn:microsoft.com/office/officeart/2005/8/layout/process1"/>
    <dgm:cxn modelId="{56C3CE62-7E34-7A4F-9380-FC9F0E5D586A}" type="presParOf" srcId="{29A75E03-5D85-E744-ADF4-3492664A7E7F}" destId="{BADBC58F-A340-9147-A7A1-D5B0E9964F41}" srcOrd="2" destOrd="0" presId="urn:microsoft.com/office/officeart/2005/8/layout/process1"/>
    <dgm:cxn modelId="{75D0AB7D-EEE9-8944-8259-1F265B0FCCA0}" type="presParOf" srcId="{29A75E03-5D85-E744-ADF4-3492664A7E7F}" destId="{5DB37DF1-10C5-9743-BCC8-7C0494486DEE}" srcOrd="3" destOrd="0" presId="urn:microsoft.com/office/officeart/2005/8/layout/process1"/>
    <dgm:cxn modelId="{C017F086-B89D-2648-A6DA-67F8F8AFA3D5}" type="presParOf" srcId="{5DB37DF1-10C5-9743-BCC8-7C0494486DEE}" destId="{33C9BB73-68A0-6648-886D-F3430B9F6E90}" srcOrd="0" destOrd="0" presId="urn:microsoft.com/office/officeart/2005/8/layout/process1"/>
    <dgm:cxn modelId="{B4B3C33D-F7E4-694E-9814-31D67A14E663}" type="presParOf" srcId="{29A75E03-5D85-E744-ADF4-3492664A7E7F}" destId="{D00C5E14-259D-0446-B5BF-B0C44893E542}" srcOrd="4" destOrd="0" presId="urn:microsoft.com/office/officeart/2005/8/layout/process1"/>
    <dgm:cxn modelId="{C7020FB0-369E-C641-8428-0338EA20979E}" type="presParOf" srcId="{29A75E03-5D85-E744-ADF4-3492664A7E7F}" destId="{C1864ED1-6E28-6A4A-9A40-C21191CCC2A1}" srcOrd="5" destOrd="0" presId="urn:microsoft.com/office/officeart/2005/8/layout/process1"/>
    <dgm:cxn modelId="{789E3158-EAD9-6E43-ABAB-27812816A438}" type="presParOf" srcId="{C1864ED1-6E28-6A4A-9A40-C21191CCC2A1}" destId="{BCF1B34E-F005-234E-A57C-2A7D2A2D0B65}" srcOrd="0" destOrd="0" presId="urn:microsoft.com/office/officeart/2005/8/layout/process1"/>
    <dgm:cxn modelId="{471F8CDB-5688-2140-823F-50EDF3C490EC}"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1B10815-C079-4847-82FE-D0FE55C15E7E}" type="presOf" srcId="{588C3961-7409-EF48-9B43-FD1F409C6C71}" destId="{4CCD59E0-C3DC-3648-97B2-447085528DD2}" srcOrd="1" destOrd="0" presId="urn:microsoft.com/office/officeart/2005/8/layout/process1"/>
    <dgm:cxn modelId="{FE7E772C-DA17-D84A-BA09-64446B94A127}" type="presOf" srcId="{C391383B-E841-C344-983B-D2701072D2BC}" destId="{29A75E03-5D85-E744-ADF4-3492664A7E7F}"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2E0C623B-68D2-8040-89E8-C7CE1849D82E}" type="presOf" srcId="{B6E8DB4E-6AA1-CA4F-9775-B73B7BFB91BE}" destId="{D00C5E14-259D-0446-B5BF-B0C44893E542}" srcOrd="0"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2CBFD57E-67CA-EC4B-881D-805C73C50957}" type="presOf" srcId="{588C3961-7409-EF48-9B43-FD1F409C6C71}" destId="{6FC0ABCB-77C9-2C48-9AEE-086C57B80B07}" srcOrd="0" destOrd="0" presId="urn:microsoft.com/office/officeart/2005/8/layout/process1"/>
    <dgm:cxn modelId="{3EADFD8C-304C-EF43-9976-0A003BA429B3}" type="presOf" srcId="{E330195C-C29E-A240-AC83-3A21616B6969}" destId="{C1864ED1-6E28-6A4A-9A40-C21191CCC2A1}" srcOrd="0" destOrd="0" presId="urn:microsoft.com/office/officeart/2005/8/layout/process1"/>
    <dgm:cxn modelId="{5E550C99-C49E-4645-AA5C-AC814A19BC97}" type="presOf" srcId="{AD6BF8EA-EB55-9846-B4D8-48547CE4923D}" destId="{9BBAD1D4-44BD-4D41-9DCA-E7FFE0237FED}" srcOrd="0"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955AB9D-BB99-2145-A56A-4A6F322E038A}" type="presOf" srcId="{7BE43D1E-4D65-2848-A031-02C7FD6640F5}" destId="{62FA259C-B1F2-9248-8E43-52BD9971F9AB}" srcOrd="0" destOrd="0" presId="urn:microsoft.com/office/officeart/2005/8/layout/process1"/>
    <dgm:cxn modelId="{ED2579C0-C6F8-A642-973A-0273112315EB}" type="presOf" srcId="{E330195C-C29E-A240-AC83-3A21616B6969}" destId="{BCF1B34E-F005-234E-A57C-2A7D2A2D0B65}" srcOrd="1"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26B37D7-81AB-0F43-9FE9-CC15D00BCC20}" type="presOf" srcId="{5E5A6161-9E1A-D848-832F-130E655B1571}" destId="{BADBC58F-A340-9147-A7A1-D5B0E9964F41}" srcOrd="0" destOrd="0" presId="urn:microsoft.com/office/officeart/2005/8/layout/process1"/>
    <dgm:cxn modelId="{CC6F04DC-179A-3B4D-B05E-DDEF4529B759}" type="presOf" srcId="{706D35A2-2EE5-904C-8A1B-10DFF9823ADB}" destId="{5DB37DF1-10C5-9743-BCC8-7C0494486DEE}" srcOrd="0" destOrd="0" presId="urn:microsoft.com/office/officeart/2005/8/layout/process1"/>
    <dgm:cxn modelId="{F53E5BF8-6FD6-C441-B99C-9EC6F8887D4D}" type="presOf" srcId="{706D35A2-2EE5-904C-8A1B-10DFF9823ADB}" destId="{33C9BB73-68A0-6648-886D-F3430B9F6E90}" srcOrd="1" destOrd="0" presId="urn:microsoft.com/office/officeart/2005/8/layout/process1"/>
    <dgm:cxn modelId="{B059DFB9-AD9C-9A44-9FBD-90D28C9A060C}" type="presParOf" srcId="{29A75E03-5D85-E744-ADF4-3492664A7E7F}" destId="{9BBAD1D4-44BD-4D41-9DCA-E7FFE0237FED}" srcOrd="0" destOrd="0" presId="urn:microsoft.com/office/officeart/2005/8/layout/process1"/>
    <dgm:cxn modelId="{167D0188-F073-8F45-9F5F-69FA3C6A11B2}" type="presParOf" srcId="{29A75E03-5D85-E744-ADF4-3492664A7E7F}" destId="{6FC0ABCB-77C9-2C48-9AEE-086C57B80B07}" srcOrd="1" destOrd="0" presId="urn:microsoft.com/office/officeart/2005/8/layout/process1"/>
    <dgm:cxn modelId="{E374A6E3-812C-DD42-AAC7-EAFC04EDC4E0}" type="presParOf" srcId="{6FC0ABCB-77C9-2C48-9AEE-086C57B80B07}" destId="{4CCD59E0-C3DC-3648-97B2-447085528DD2}" srcOrd="0" destOrd="0" presId="urn:microsoft.com/office/officeart/2005/8/layout/process1"/>
    <dgm:cxn modelId="{56C3CE62-7E34-7A4F-9380-FC9F0E5D586A}" type="presParOf" srcId="{29A75E03-5D85-E744-ADF4-3492664A7E7F}" destId="{BADBC58F-A340-9147-A7A1-D5B0E9964F41}" srcOrd="2" destOrd="0" presId="urn:microsoft.com/office/officeart/2005/8/layout/process1"/>
    <dgm:cxn modelId="{75D0AB7D-EEE9-8944-8259-1F265B0FCCA0}" type="presParOf" srcId="{29A75E03-5D85-E744-ADF4-3492664A7E7F}" destId="{5DB37DF1-10C5-9743-BCC8-7C0494486DEE}" srcOrd="3" destOrd="0" presId="urn:microsoft.com/office/officeart/2005/8/layout/process1"/>
    <dgm:cxn modelId="{C017F086-B89D-2648-A6DA-67F8F8AFA3D5}" type="presParOf" srcId="{5DB37DF1-10C5-9743-BCC8-7C0494486DEE}" destId="{33C9BB73-68A0-6648-886D-F3430B9F6E90}" srcOrd="0" destOrd="0" presId="urn:microsoft.com/office/officeart/2005/8/layout/process1"/>
    <dgm:cxn modelId="{B4B3C33D-F7E4-694E-9814-31D67A14E663}" type="presParOf" srcId="{29A75E03-5D85-E744-ADF4-3492664A7E7F}" destId="{D00C5E14-259D-0446-B5BF-B0C44893E542}" srcOrd="4" destOrd="0" presId="urn:microsoft.com/office/officeart/2005/8/layout/process1"/>
    <dgm:cxn modelId="{C7020FB0-369E-C641-8428-0338EA20979E}" type="presParOf" srcId="{29A75E03-5D85-E744-ADF4-3492664A7E7F}" destId="{C1864ED1-6E28-6A4A-9A40-C21191CCC2A1}" srcOrd="5" destOrd="0" presId="urn:microsoft.com/office/officeart/2005/8/layout/process1"/>
    <dgm:cxn modelId="{789E3158-EAD9-6E43-ABAB-27812816A438}" type="presParOf" srcId="{C1864ED1-6E28-6A4A-9A40-C21191CCC2A1}" destId="{BCF1B34E-F005-234E-A57C-2A7D2A2D0B65}" srcOrd="0" destOrd="0" presId="urn:microsoft.com/office/officeart/2005/8/layout/process1"/>
    <dgm:cxn modelId="{471F8CDB-5688-2140-823F-50EDF3C490EC}"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tyle>
          <a:lnRef idx="0">
            <a:scrgbClr r="0" g="0" b="0"/>
          </a:lnRef>
          <a:fillRef idx="0">
            <a:scrgbClr r="0" g="0" b="0"/>
          </a:fillRef>
          <a:effectRef idx="0">
            <a:scrgbClr r="0" g="0" b="0"/>
          </a:effectRef>
          <a:fontRef idx="minor">
            <a:schemeClr val="lt1"/>
          </a:fontRef>
        </dgm:style>
      </dgm:prSet>
      <dgm:spPr>
        <a:solidFill>
          <a:schemeClr val="accent1"/>
        </a:solidFill>
        <a:ln>
          <a:noFill/>
        </a:ln>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967A7309-E790-7E44-A5E3-B4E8227B991A}" type="presOf" srcId="{AD6BF8EA-EB55-9846-B4D8-48547CE4923D}" destId="{9BBAD1D4-44BD-4D41-9DCA-E7FFE0237FED}" srcOrd="0" destOrd="0" presId="urn:microsoft.com/office/officeart/2005/8/layout/process1"/>
    <dgm:cxn modelId="{36F6E91B-E8AE-AD42-888E-6554F115D640}" type="presOf" srcId="{E330195C-C29E-A240-AC83-3A21616B6969}" destId="{BCF1B34E-F005-234E-A57C-2A7D2A2D0B65}" srcOrd="1"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D4E5F282-2BE3-774F-81ED-726218F02CEC}" type="presOf" srcId="{E330195C-C29E-A240-AC83-3A21616B6969}" destId="{C1864ED1-6E28-6A4A-9A40-C21191CCC2A1}" srcOrd="0" destOrd="0" presId="urn:microsoft.com/office/officeart/2005/8/layout/process1"/>
    <dgm:cxn modelId="{0B1C758D-5718-2E49-8227-F8310B18E71A}" type="presOf" srcId="{C391383B-E841-C344-983B-D2701072D2BC}" destId="{29A75E03-5D85-E744-ADF4-3492664A7E7F}" srcOrd="0" destOrd="0" presId="urn:microsoft.com/office/officeart/2005/8/layout/process1"/>
    <dgm:cxn modelId="{5CF98298-BE05-B644-B2BD-47E84CC478E3}" type="presOf" srcId="{7BE43D1E-4D65-2848-A031-02C7FD6640F5}" destId="{62FA259C-B1F2-9248-8E43-52BD9971F9AB}" srcOrd="0" destOrd="0" presId="urn:microsoft.com/office/officeart/2005/8/layout/process1"/>
    <dgm:cxn modelId="{94928798-A57F-2844-BACF-49F6335C320B}"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1B19EA0-5E55-F145-B450-6E6B7E9D077D}" type="presOf" srcId="{706D35A2-2EE5-904C-8A1B-10DFF9823ADB}" destId="{5DB37DF1-10C5-9743-BCC8-7C0494486DEE}" srcOrd="0" destOrd="0" presId="urn:microsoft.com/office/officeart/2005/8/layout/process1"/>
    <dgm:cxn modelId="{34F37EBA-2B0D-2F49-A1B7-1DC08500E413}"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DB3DDED3-5673-3244-838F-2466257C9CD0}" type="presOf" srcId="{B6E8DB4E-6AA1-CA4F-9775-B73B7BFB91BE}" destId="{D00C5E14-259D-0446-B5BF-B0C44893E542}" srcOrd="0" destOrd="0" presId="urn:microsoft.com/office/officeart/2005/8/layout/process1"/>
    <dgm:cxn modelId="{4856E4D6-0D64-A84D-96D7-E81D84411409}" type="presOf" srcId="{588C3961-7409-EF48-9B43-FD1F409C6C71}" destId="{6FC0ABCB-77C9-2C48-9AEE-086C57B80B07}" srcOrd="0" destOrd="0" presId="urn:microsoft.com/office/officeart/2005/8/layout/process1"/>
    <dgm:cxn modelId="{5D17ECEB-EBA2-394A-A554-BA02A47721EA}" type="presOf" srcId="{588C3961-7409-EF48-9B43-FD1F409C6C71}" destId="{4CCD59E0-C3DC-3648-97B2-447085528DD2}" srcOrd="1" destOrd="0" presId="urn:microsoft.com/office/officeart/2005/8/layout/process1"/>
    <dgm:cxn modelId="{5A611EB3-27DE-B24E-BABC-C6CF9E60CF8A}" type="presParOf" srcId="{29A75E03-5D85-E744-ADF4-3492664A7E7F}" destId="{9BBAD1D4-44BD-4D41-9DCA-E7FFE0237FED}" srcOrd="0" destOrd="0" presId="urn:microsoft.com/office/officeart/2005/8/layout/process1"/>
    <dgm:cxn modelId="{3B9F5A94-D2C6-9849-B0AA-22713F83EE32}" type="presParOf" srcId="{29A75E03-5D85-E744-ADF4-3492664A7E7F}" destId="{6FC0ABCB-77C9-2C48-9AEE-086C57B80B07}" srcOrd="1" destOrd="0" presId="urn:microsoft.com/office/officeart/2005/8/layout/process1"/>
    <dgm:cxn modelId="{D0A23D3F-9E94-E14B-A078-7BDE1BB12560}" type="presParOf" srcId="{6FC0ABCB-77C9-2C48-9AEE-086C57B80B07}" destId="{4CCD59E0-C3DC-3648-97B2-447085528DD2}" srcOrd="0" destOrd="0" presId="urn:microsoft.com/office/officeart/2005/8/layout/process1"/>
    <dgm:cxn modelId="{2176AFEC-0451-8847-8EE8-D84D43F0ACA5}" type="presParOf" srcId="{29A75E03-5D85-E744-ADF4-3492664A7E7F}" destId="{BADBC58F-A340-9147-A7A1-D5B0E9964F41}" srcOrd="2" destOrd="0" presId="urn:microsoft.com/office/officeart/2005/8/layout/process1"/>
    <dgm:cxn modelId="{068BFDEC-813B-454A-B171-91A8F8DB1F29}" type="presParOf" srcId="{29A75E03-5D85-E744-ADF4-3492664A7E7F}" destId="{5DB37DF1-10C5-9743-BCC8-7C0494486DEE}" srcOrd="3" destOrd="0" presId="urn:microsoft.com/office/officeart/2005/8/layout/process1"/>
    <dgm:cxn modelId="{6305B18A-0A18-2E4D-B245-726D02256AB8}" type="presParOf" srcId="{5DB37DF1-10C5-9743-BCC8-7C0494486DEE}" destId="{33C9BB73-68A0-6648-886D-F3430B9F6E90}" srcOrd="0" destOrd="0" presId="urn:microsoft.com/office/officeart/2005/8/layout/process1"/>
    <dgm:cxn modelId="{70DEB8BD-8EDF-3042-839C-EAC5E08C7FFE}" type="presParOf" srcId="{29A75E03-5D85-E744-ADF4-3492664A7E7F}" destId="{D00C5E14-259D-0446-B5BF-B0C44893E542}" srcOrd="4" destOrd="0" presId="urn:microsoft.com/office/officeart/2005/8/layout/process1"/>
    <dgm:cxn modelId="{D8C3BC48-ADC5-EE4B-9834-3E0D60A7353F}" type="presParOf" srcId="{29A75E03-5D85-E744-ADF4-3492664A7E7F}" destId="{C1864ED1-6E28-6A4A-9A40-C21191CCC2A1}" srcOrd="5" destOrd="0" presId="urn:microsoft.com/office/officeart/2005/8/layout/process1"/>
    <dgm:cxn modelId="{6D95A073-643D-1C4B-A6A5-23D4EAF97129}" type="presParOf" srcId="{C1864ED1-6E28-6A4A-9A40-C21191CCC2A1}" destId="{BCF1B34E-F005-234E-A57C-2A7D2A2D0B65}" srcOrd="0" destOrd="0" presId="urn:microsoft.com/office/officeart/2005/8/layout/process1"/>
    <dgm:cxn modelId="{CB3F90F8-0784-6942-B01D-D312A7D8CCEF}"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967A7309-E790-7E44-A5E3-B4E8227B991A}" type="presOf" srcId="{AD6BF8EA-EB55-9846-B4D8-48547CE4923D}" destId="{9BBAD1D4-44BD-4D41-9DCA-E7FFE0237FED}" srcOrd="0" destOrd="0" presId="urn:microsoft.com/office/officeart/2005/8/layout/process1"/>
    <dgm:cxn modelId="{36F6E91B-E8AE-AD42-888E-6554F115D640}" type="presOf" srcId="{E330195C-C29E-A240-AC83-3A21616B6969}" destId="{BCF1B34E-F005-234E-A57C-2A7D2A2D0B65}" srcOrd="1"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D4E5F282-2BE3-774F-81ED-726218F02CEC}" type="presOf" srcId="{E330195C-C29E-A240-AC83-3A21616B6969}" destId="{C1864ED1-6E28-6A4A-9A40-C21191CCC2A1}" srcOrd="0" destOrd="0" presId="urn:microsoft.com/office/officeart/2005/8/layout/process1"/>
    <dgm:cxn modelId="{0B1C758D-5718-2E49-8227-F8310B18E71A}" type="presOf" srcId="{C391383B-E841-C344-983B-D2701072D2BC}" destId="{29A75E03-5D85-E744-ADF4-3492664A7E7F}" srcOrd="0" destOrd="0" presId="urn:microsoft.com/office/officeart/2005/8/layout/process1"/>
    <dgm:cxn modelId="{5CF98298-BE05-B644-B2BD-47E84CC478E3}" type="presOf" srcId="{7BE43D1E-4D65-2848-A031-02C7FD6640F5}" destId="{62FA259C-B1F2-9248-8E43-52BD9971F9AB}" srcOrd="0" destOrd="0" presId="urn:microsoft.com/office/officeart/2005/8/layout/process1"/>
    <dgm:cxn modelId="{94928798-A57F-2844-BACF-49F6335C320B}"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1B19EA0-5E55-F145-B450-6E6B7E9D077D}" type="presOf" srcId="{706D35A2-2EE5-904C-8A1B-10DFF9823ADB}" destId="{5DB37DF1-10C5-9743-BCC8-7C0494486DEE}" srcOrd="0" destOrd="0" presId="urn:microsoft.com/office/officeart/2005/8/layout/process1"/>
    <dgm:cxn modelId="{34F37EBA-2B0D-2F49-A1B7-1DC08500E413}"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DB3DDED3-5673-3244-838F-2466257C9CD0}" type="presOf" srcId="{B6E8DB4E-6AA1-CA4F-9775-B73B7BFB91BE}" destId="{D00C5E14-259D-0446-B5BF-B0C44893E542}" srcOrd="0" destOrd="0" presId="urn:microsoft.com/office/officeart/2005/8/layout/process1"/>
    <dgm:cxn modelId="{4856E4D6-0D64-A84D-96D7-E81D84411409}" type="presOf" srcId="{588C3961-7409-EF48-9B43-FD1F409C6C71}" destId="{6FC0ABCB-77C9-2C48-9AEE-086C57B80B07}" srcOrd="0" destOrd="0" presId="urn:microsoft.com/office/officeart/2005/8/layout/process1"/>
    <dgm:cxn modelId="{5D17ECEB-EBA2-394A-A554-BA02A47721EA}" type="presOf" srcId="{588C3961-7409-EF48-9B43-FD1F409C6C71}" destId="{4CCD59E0-C3DC-3648-97B2-447085528DD2}" srcOrd="1" destOrd="0" presId="urn:microsoft.com/office/officeart/2005/8/layout/process1"/>
    <dgm:cxn modelId="{5A611EB3-27DE-B24E-BABC-C6CF9E60CF8A}" type="presParOf" srcId="{29A75E03-5D85-E744-ADF4-3492664A7E7F}" destId="{9BBAD1D4-44BD-4D41-9DCA-E7FFE0237FED}" srcOrd="0" destOrd="0" presId="urn:microsoft.com/office/officeart/2005/8/layout/process1"/>
    <dgm:cxn modelId="{3B9F5A94-D2C6-9849-B0AA-22713F83EE32}" type="presParOf" srcId="{29A75E03-5D85-E744-ADF4-3492664A7E7F}" destId="{6FC0ABCB-77C9-2C48-9AEE-086C57B80B07}" srcOrd="1" destOrd="0" presId="urn:microsoft.com/office/officeart/2005/8/layout/process1"/>
    <dgm:cxn modelId="{D0A23D3F-9E94-E14B-A078-7BDE1BB12560}" type="presParOf" srcId="{6FC0ABCB-77C9-2C48-9AEE-086C57B80B07}" destId="{4CCD59E0-C3DC-3648-97B2-447085528DD2}" srcOrd="0" destOrd="0" presId="urn:microsoft.com/office/officeart/2005/8/layout/process1"/>
    <dgm:cxn modelId="{2176AFEC-0451-8847-8EE8-D84D43F0ACA5}" type="presParOf" srcId="{29A75E03-5D85-E744-ADF4-3492664A7E7F}" destId="{BADBC58F-A340-9147-A7A1-D5B0E9964F41}" srcOrd="2" destOrd="0" presId="urn:microsoft.com/office/officeart/2005/8/layout/process1"/>
    <dgm:cxn modelId="{068BFDEC-813B-454A-B171-91A8F8DB1F29}" type="presParOf" srcId="{29A75E03-5D85-E744-ADF4-3492664A7E7F}" destId="{5DB37DF1-10C5-9743-BCC8-7C0494486DEE}" srcOrd="3" destOrd="0" presId="urn:microsoft.com/office/officeart/2005/8/layout/process1"/>
    <dgm:cxn modelId="{6305B18A-0A18-2E4D-B245-726D02256AB8}" type="presParOf" srcId="{5DB37DF1-10C5-9743-BCC8-7C0494486DEE}" destId="{33C9BB73-68A0-6648-886D-F3430B9F6E90}" srcOrd="0" destOrd="0" presId="urn:microsoft.com/office/officeart/2005/8/layout/process1"/>
    <dgm:cxn modelId="{70DEB8BD-8EDF-3042-839C-EAC5E08C7FFE}" type="presParOf" srcId="{29A75E03-5D85-E744-ADF4-3492664A7E7F}" destId="{D00C5E14-259D-0446-B5BF-B0C44893E542}" srcOrd="4" destOrd="0" presId="urn:microsoft.com/office/officeart/2005/8/layout/process1"/>
    <dgm:cxn modelId="{D8C3BC48-ADC5-EE4B-9834-3E0D60A7353F}" type="presParOf" srcId="{29A75E03-5D85-E744-ADF4-3492664A7E7F}" destId="{C1864ED1-6E28-6A4A-9A40-C21191CCC2A1}" srcOrd="5" destOrd="0" presId="urn:microsoft.com/office/officeart/2005/8/layout/process1"/>
    <dgm:cxn modelId="{6D95A073-643D-1C4B-A6A5-23D4EAF97129}" type="presParOf" srcId="{C1864ED1-6E28-6A4A-9A40-C21191CCC2A1}" destId="{BCF1B34E-F005-234E-A57C-2A7D2A2D0B65}" srcOrd="0" destOrd="0" presId="urn:microsoft.com/office/officeart/2005/8/layout/process1"/>
    <dgm:cxn modelId="{CB3F90F8-0784-6942-B01D-D312A7D8CCEF}"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709E31A-5F69-CD42-99AE-86F8226A8D4E}" type="presOf" srcId="{588C3961-7409-EF48-9B43-FD1F409C6C71}" destId="{6FC0ABCB-77C9-2C48-9AEE-086C57B80B07}"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C325D66A-3EFE-EC4E-BA08-74595A65009E}" type="presOf" srcId="{7BE43D1E-4D65-2848-A031-02C7FD6640F5}" destId="{62FA259C-B1F2-9248-8E43-52BD9971F9AB}" srcOrd="0" destOrd="0" presId="urn:microsoft.com/office/officeart/2005/8/layout/process1"/>
    <dgm:cxn modelId="{BEDCFC72-5CA3-CA4D-9E4F-8F26DBD5BC6A}" type="presOf" srcId="{588C3961-7409-EF48-9B43-FD1F409C6C71}" destId="{4CCD59E0-C3DC-3648-97B2-447085528DD2}" srcOrd="1" destOrd="0" presId="urn:microsoft.com/office/officeart/2005/8/layout/process1"/>
    <dgm:cxn modelId="{090A6577-CEB3-7E4D-89CC-040C0E7E170A}" type="presOf" srcId="{AD6BF8EA-EB55-9846-B4D8-48547CE4923D}" destId="{9BBAD1D4-44BD-4D41-9DCA-E7FFE0237FED}" srcOrd="0" destOrd="0" presId="urn:microsoft.com/office/officeart/2005/8/layout/process1"/>
    <dgm:cxn modelId="{3B767479-A6BB-8340-96D1-B102EBD26321}" type="presOf" srcId="{E330195C-C29E-A240-AC83-3A21616B6969}" destId="{C1864ED1-6E28-6A4A-9A40-C21191CCC2A1}" srcOrd="0" destOrd="0" presId="urn:microsoft.com/office/officeart/2005/8/layout/process1"/>
    <dgm:cxn modelId="{2B9FBC59-F1DB-6C45-97D8-3FBBBA3B5F7C}"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F6FDAFB9-2EA6-1F42-BFC7-191891176A59}" type="presOf" srcId="{C391383B-E841-C344-983B-D2701072D2BC}" destId="{29A75E03-5D85-E744-ADF4-3492664A7E7F}" srcOrd="0" destOrd="0" presId="urn:microsoft.com/office/officeart/2005/8/layout/process1"/>
    <dgm:cxn modelId="{38E306BA-65C9-5F4B-9049-457E2BF3391F}" type="presOf" srcId="{706D35A2-2EE5-904C-8A1B-10DFF9823ADB}" destId="{5DB37DF1-10C5-9743-BCC8-7C0494486DEE}" srcOrd="0" destOrd="0" presId="urn:microsoft.com/office/officeart/2005/8/layout/process1"/>
    <dgm:cxn modelId="{200016C4-BE9B-3F4A-8D66-1EE744997694}"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EC8E3D4-7521-834D-8047-7BB488FF06F3}" type="presOf" srcId="{B6E8DB4E-6AA1-CA4F-9775-B73B7BFB91BE}" destId="{D00C5E14-259D-0446-B5BF-B0C44893E542}" srcOrd="0" destOrd="0" presId="urn:microsoft.com/office/officeart/2005/8/layout/process1"/>
    <dgm:cxn modelId="{6EC918D9-7ED4-DE4D-AF5B-1257E24A436E}" type="presOf" srcId="{E330195C-C29E-A240-AC83-3A21616B6969}" destId="{BCF1B34E-F005-234E-A57C-2A7D2A2D0B65}" srcOrd="1" destOrd="0" presId="urn:microsoft.com/office/officeart/2005/8/layout/process1"/>
    <dgm:cxn modelId="{1CE462CE-166B-7244-B2F4-18CD257A40F1}" type="presParOf" srcId="{29A75E03-5D85-E744-ADF4-3492664A7E7F}" destId="{9BBAD1D4-44BD-4D41-9DCA-E7FFE0237FED}" srcOrd="0" destOrd="0" presId="urn:microsoft.com/office/officeart/2005/8/layout/process1"/>
    <dgm:cxn modelId="{5FB44A87-52D4-D246-80E7-00E9092B7091}" type="presParOf" srcId="{29A75E03-5D85-E744-ADF4-3492664A7E7F}" destId="{6FC0ABCB-77C9-2C48-9AEE-086C57B80B07}" srcOrd="1" destOrd="0" presId="urn:microsoft.com/office/officeart/2005/8/layout/process1"/>
    <dgm:cxn modelId="{3BAA147D-55AF-1B43-94C3-DC4C943D4D3E}" type="presParOf" srcId="{6FC0ABCB-77C9-2C48-9AEE-086C57B80B07}" destId="{4CCD59E0-C3DC-3648-97B2-447085528DD2}" srcOrd="0" destOrd="0" presId="urn:microsoft.com/office/officeart/2005/8/layout/process1"/>
    <dgm:cxn modelId="{FE07225E-3D1D-A143-A320-A98E119146D8}" type="presParOf" srcId="{29A75E03-5D85-E744-ADF4-3492664A7E7F}" destId="{BADBC58F-A340-9147-A7A1-D5B0E9964F41}" srcOrd="2" destOrd="0" presId="urn:microsoft.com/office/officeart/2005/8/layout/process1"/>
    <dgm:cxn modelId="{84E43ADE-C261-4F41-9920-68FCE8E64935}" type="presParOf" srcId="{29A75E03-5D85-E744-ADF4-3492664A7E7F}" destId="{5DB37DF1-10C5-9743-BCC8-7C0494486DEE}" srcOrd="3" destOrd="0" presId="urn:microsoft.com/office/officeart/2005/8/layout/process1"/>
    <dgm:cxn modelId="{CE8C1763-B9D9-C046-9E4F-D26DD946F1C9}" type="presParOf" srcId="{5DB37DF1-10C5-9743-BCC8-7C0494486DEE}" destId="{33C9BB73-68A0-6648-886D-F3430B9F6E90}" srcOrd="0" destOrd="0" presId="urn:microsoft.com/office/officeart/2005/8/layout/process1"/>
    <dgm:cxn modelId="{4BCD0630-4EE8-5C43-9576-AB328D0A51D0}" type="presParOf" srcId="{29A75E03-5D85-E744-ADF4-3492664A7E7F}" destId="{D00C5E14-259D-0446-B5BF-B0C44893E542}" srcOrd="4" destOrd="0" presId="urn:microsoft.com/office/officeart/2005/8/layout/process1"/>
    <dgm:cxn modelId="{E857EC18-24B2-A048-8434-764B5C2CDBD1}" type="presParOf" srcId="{29A75E03-5D85-E744-ADF4-3492664A7E7F}" destId="{C1864ED1-6E28-6A4A-9A40-C21191CCC2A1}" srcOrd="5" destOrd="0" presId="urn:microsoft.com/office/officeart/2005/8/layout/process1"/>
    <dgm:cxn modelId="{4E23D911-9DC0-BD4E-B166-FFA766DB9673}" type="presParOf" srcId="{C1864ED1-6E28-6A4A-9A40-C21191CCC2A1}" destId="{BCF1B34E-F005-234E-A57C-2A7D2A2D0B65}" srcOrd="0" destOrd="0" presId="urn:microsoft.com/office/officeart/2005/8/layout/process1"/>
    <dgm:cxn modelId="{8893983B-481B-024A-822E-D872E470358D}"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3B273933-8128-E041-8970-091A88A5FBDD}" srcId="{C391383B-E841-C344-983B-D2701072D2BC}" destId="{5E5A6161-9E1A-D848-832F-130E655B1571}" srcOrd="1" destOrd="0" parTransId="{0C3AD3F3-C62A-C141-9669-AC265E438178}" sibTransId="{706D35A2-2EE5-904C-8A1B-10DFF9823ADB}"/>
    <dgm:cxn modelId="{7C8EB85E-5F0D-BC47-B72C-F6B4921EBDB5}" type="presOf" srcId="{7BE43D1E-4D65-2848-A031-02C7FD6640F5}" destId="{62FA259C-B1F2-9248-8E43-52BD9971F9AB}" srcOrd="0" destOrd="0" presId="urn:microsoft.com/office/officeart/2005/8/layout/process1"/>
    <dgm:cxn modelId="{4BE09265-F6E3-DB4C-8744-F89F4907DA44}" type="presOf" srcId="{588C3961-7409-EF48-9B43-FD1F409C6C71}" destId="{4CCD59E0-C3DC-3648-97B2-447085528DD2}" srcOrd="1"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B6802F51-E4D5-0246-9056-DD1B6FC1B804}" type="presOf" srcId="{588C3961-7409-EF48-9B43-FD1F409C6C71}" destId="{6FC0ABCB-77C9-2C48-9AEE-086C57B80B07}" srcOrd="0" destOrd="0" presId="urn:microsoft.com/office/officeart/2005/8/layout/process1"/>
    <dgm:cxn modelId="{6E366973-A219-D14F-87B6-28CE3773D3D8}" type="presOf" srcId="{E330195C-C29E-A240-AC83-3A21616B6969}" destId="{BCF1B34E-F005-234E-A57C-2A7D2A2D0B65}"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461843AE-94DB-1B43-BAF4-FC49490BCA43}" type="presOf" srcId="{706D35A2-2EE5-904C-8A1B-10DFF9823ADB}" destId="{5DB37DF1-10C5-9743-BCC8-7C0494486DEE}" srcOrd="0" destOrd="0" presId="urn:microsoft.com/office/officeart/2005/8/layout/process1"/>
    <dgm:cxn modelId="{395866B0-CEB1-2A46-8CA0-6B5AF1721D5D}" type="presOf" srcId="{C391383B-E841-C344-983B-D2701072D2BC}" destId="{29A75E03-5D85-E744-ADF4-3492664A7E7F}" srcOrd="0" destOrd="0" presId="urn:microsoft.com/office/officeart/2005/8/layout/process1"/>
    <dgm:cxn modelId="{811C46B6-3195-6148-9522-232BB51C71F9}" type="presOf" srcId="{B6E8DB4E-6AA1-CA4F-9775-B73B7BFB91BE}" destId="{D00C5E14-259D-0446-B5BF-B0C44893E542}" srcOrd="0" destOrd="0" presId="urn:microsoft.com/office/officeart/2005/8/layout/process1"/>
    <dgm:cxn modelId="{8BED72B9-79D8-EE44-9D34-45D27994DBF4}" type="presOf" srcId="{E330195C-C29E-A240-AC83-3A21616B6969}" destId="{C1864ED1-6E28-6A4A-9A40-C21191CCC2A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B37C7CC8-13AC-3C40-BA51-F2DCD135ACDF}" type="presOf" srcId="{706D35A2-2EE5-904C-8A1B-10DFF9823ADB}" destId="{33C9BB73-68A0-6648-886D-F3430B9F6E90}" srcOrd="1" destOrd="0" presId="urn:microsoft.com/office/officeart/2005/8/layout/process1"/>
    <dgm:cxn modelId="{50E21FD8-0C4C-8849-89F3-27452AA38567}" type="presOf" srcId="{AD6BF8EA-EB55-9846-B4D8-48547CE4923D}" destId="{9BBAD1D4-44BD-4D41-9DCA-E7FFE0237FED}" srcOrd="0" destOrd="0" presId="urn:microsoft.com/office/officeart/2005/8/layout/process1"/>
    <dgm:cxn modelId="{BD3F20D9-947D-8F40-9905-56FDEB630039}" type="presOf" srcId="{5E5A6161-9E1A-D848-832F-130E655B1571}" destId="{BADBC58F-A340-9147-A7A1-D5B0E9964F41}" srcOrd="0" destOrd="0" presId="urn:microsoft.com/office/officeart/2005/8/layout/process1"/>
    <dgm:cxn modelId="{6FA85B35-3452-4047-9A73-18FEC10673EC}" type="presParOf" srcId="{29A75E03-5D85-E744-ADF4-3492664A7E7F}" destId="{9BBAD1D4-44BD-4D41-9DCA-E7FFE0237FED}" srcOrd="0" destOrd="0" presId="urn:microsoft.com/office/officeart/2005/8/layout/process1"/>
    <dgm:cxn modelId="{3E59EBC2-D593-6A4E-9BB5-4E8CECD63443}" type="presParOf" srcId="{29A75E03-5D85-E744-ADF4-3492664A7E7F}" destId="{6FC0ABCB-77C9-2C48-9AEE-086C57B80B07}" srcOrd="1" destOrd="0" presId="urn:microsoft.com/office/officeart/2005/8/layout/process1"/>
    <dgm:cxn modelId="{A8ADFCDA-72B9-844F-9492-720C06C55A40}" type="presParOf" srcId="{6FC0ABCB-77C9-2C48-9AEE-086C57B80B07}" destId="{4CCD59E0-C3DC-3648-97B2-447085528DD2}" srcOrd="0" destOrd="0" presId="urn:microsoft.com/office/officeart/2005/8/layout/process1"/>
    <dgm:cxn modelId="{DE5CCEDC-97A0-454C-B0C9-42BADEA7AE3C}" type="presParOf" srcId="{29A75E03-5D85-E744-ADF4-3492664A7E7F}" destId="{BADBC58F-A340-9147-A7A1-D5B0E9964F41}" srcOrd="2" destOrd="0" presId="urn:microsoft.com/office/officeart/2005/8/layout/process1"/>
    <dgm:cxn modelId="{20A6A8CA-4AF9-FF49-9851-BBBFC8504451}" type="presParOf" srcId="{29A75E03-5D85-E744-ADF4-3492664A7E7F}" destId="{5DB37DF1-10C5-9743-BCC8-7C0494486DEE}" srcOrd="3" destOrd="0" presId="urn:microsoft.com/office/officeart/2005/8/layout/process1"/>
    <dgm:cxn modelId="{AA54BC1B-1027-ED46-806D-4E87F1D57D31}" type="presParOf" srcId="{5DB37DF1-10C5-9743-BCC8-7C0494486DEE}" destId="{33C9BB73-68A0-6648-886D-F3430B9F6E90}" srcOrd="0" destOrd="0" presId="urn:microsoft.com/office/officeart/2005/8/layout/process1"/>
    <dgm:cxn modelId="{A391BBAB-D46F-974B-A974-8F1ED5DA4AF4}" type="presParOf" srcId="{29A75E03-5D85-E744-ADF4-3492664A7E7F}" destId="{D00C5E14-259D-0446-B5BF-B0C44893E542}" srcOrd="4" destOrd="0" presId="urn:microsoft.com/office/officeart/2005/8/layout/process1"/>
    <dgm:cxn modelId="{F11EE7B9-C697-054B-ACDF-7672FF16FE7C}" type="presParOf" srcId="{29A75E03-5D85-E744-ADF4-3492664A7E7F}" destId="{C1864ED1-6E28-6A4A-9A40-C21191CCC2A1}" srcOrd="5" destOrd="0" presId="urn:microsoft.com/office/officeart/2005/8/layout/process1"/>
    <dgm:cxn modelId="{A02FC9A3-8080-4545-BA74-71C2E411B0EF}" type="presParOf" srcId="{C1864ED1-6E28-6A4A-9A40-C21191CCC2A1}" destId="{BCF1B34E-F005-234E-A57C-2A7D2A2D0B65}" srcOrd="0" destOrd="0" presId="urn:microsoft.com/office/officeart/2005/8/layout/process1"/>
    <dgm:cxn modelId="{C1F25C65-FE8C-C14F-97E0-972C5FE179D6}"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69CAF-9D12-5848-B073-1A23A1830D9A}">
      <dsp:nvSpPr>
        <dsp:cNvPr id="0" name=""/>
        <dsp:cNvSpPr/>
      </dsp:nvSpPr>
      <dsp:spPr>
        <a:xfrm>
          <a:off x="7233"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Single-subject preprocessing</a:t>
          </a:r>
        </a:p>
      </dsp:txBody>
      <dsp:txXfrm>
        <a:off x="45225" y="1652410"/>
        <a:ext cx="2085893" cy="1221142"/>
      </dsp:txXfrm>
    </dsp:sp>
    <dsp:sp modelId="{FE1A97F5-6649-F844-9F10-94DE3474017E}">
      <dsp:nvSpPr>
        <dsp:cNvPr id="0" name=""/>
        <dsp:cNvSpPr/>
      </dsp:nvSpPr>
      <dsp:spPr>
        <a:xfrm>
          <a:off x="2385298"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85298" y="2102137"/>
        <a:ext cx="320822" cy="321687"/>
      </dsp:txXfrm>
    </dsp:sp>
    <dsp:sp modelId="{E411B657-3F01-DE48-8694-3FC799ABA714}">
      <dsp:nvSpPr>
        <dsp:cNvPr id="0" name=""/>
        <dsp:cNvSpPr/>
      </dsp:nvSpPr>
      <dsp:spPr>
        <a:xfrm>
          <a:off x="3033861"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Single-subject analysis</a:t>
          </a:r>
        </a:p>
        <a:p>
          <a:pPr marL="0" lvl="0" indent="0" algn="ctr" defTabSz="933450" rtl="0">
            <a:lnSpc>
              <a:spcPct val="90000"/>
            </a:lnSpc>
            <a:spcBef>
              <a:spcPct val="0"/>
            </a:spcBef>
            <a:spcAft>
              <a:spcPct val="35000"/>
            </a:spcAft>
            <a:buNone/>
          </a:pPr>
          <a:r>
            <a:rPr lang="en-US" sz="2100" kern="1200" dirty="0"/>
            <a:t>(1</a:t>
          </a:r>
          <a:r>
            <a:rPr lang="en-US" sz="2100" kern="1200" baseline="30000" dirty="0"/>
            <a:t>st</a:t>
          </a:r>
          <a:r>
            <a:rPr lang="en-US" sz="2100" kern="1200" dirty="0"/>
            <a:t> level analysis)</a:t>
          </a:r>
        </a:p>
      </dsp:txBody>
      <dsp:txXfrm>
        <a:off x="3071853" y="1652410"/>
        <a:ext cx="2085893" cy="1221142"/>
      </dsp:txXfrm>
    </dsp:sp>
    <dsp:sp modelId="{82CF3E67-8795-074B-8185-2E324ECAA388}">
      <dsp:nvSpPr>
        <dsp:cNvPr id="0" name=""/>
        <dsp:cNvSpPr/>
      </dsp:nvSpPr>
      <dsp:spPr>
        <a:xfrm>
          <a:off x="5411926"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411926" y="2102137"/>
        <a:ext cx="320822" cy="321687"/>
      </dsp:txXfrm>
    </dsp:sp>
    <dsp:sp modelId="{253B78ED-9B68-B349-A293-9432B272B89C}">
      <dsp:nvSpPr>
        <dsp:cNvPr id="0" name=""/>
        <dsp:cNvSpPr/>
      </dsp:nvSpPr>
      <dsp:spPr>
        <a:xfrm>
          <a:off x="6060489"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Group analysis</a:t>
          </a:r>
        </a:p>
        <a:p>
          <a:pPr marL="0" lvl="0" indent="0" algn="ctr" defTabSz="933450" rtl="0">
            <a:lnSpc>
              <a:spcPct val="90000"/>
            </a:lnSpc>
            <a:spcBef>
              <a:spcPct val="0"/>
            </a:spcBef>
            <a:spcAft>
              <a:spcPct val="35000"/>
            </a:spcAft>
            <a:buNone/>
          </a:pPr>
          <a:r>
            <a:rPr lang="en-US" sz="2100" kern="1200" dirty="0"/>
            <a:t>(2</a:t>
          </a:r>
          <a:r>
            <a:rPr lang="en-US" sz="2100" kern="1200" baseline="30000" dirty="0"/>
            <a:t>nd</a:t>
          </a:r>
          <a:r>
            <a:rPr lang="en-US" sz="2100" kern="1200" dirty="0"/>
            <a:t> level analysis)</a:t>
          </a:r>
        </a:p>
      </dsp:txBody>
      <dsp:txXfrm>
        <a:off x="6098481" y="1652410"/>
        <a:ext cx="2085893" cy="12211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A20D8B-0376-C04E-B88A-711B154903D2}" type="datetimeFigureOut">
              <a:rPr lang="en-US" smtClean="0"/>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A6E086-2C0B-8A4E-9EE7-478F9D228A54}" type="slidenum">
              <a:rPr lang="en-US" smtClean="0"/>
              <a:t>‹Nr.›</a:t>
            </a:fld>
            <a:endParaRPr lang="en-US"/>
          </a:p>
        </p:txBody>
      </p:sp>
    </p:spTree>
    <p:extLst>
      <p:ext uri="{BB962C8B-B14F-4D97-AF65-F5344CB8AC3E}">
        <p14:creationId xmlns:p14="http://schemas.microsoft.com/office/powerpoint/2010/main" val="18632234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am relatively new here, so before introducing fMRI I would like to introduce myself. My name is Natalia, I am a postdoc here at the center. I did my PhD in </a:t>
            </a:r>
            <a:r>
              <a:rPr lang="en-US" baseline="0" dirty="0" err="1"/>
              <a:t>tuebingen</a:t>
            </a:r>
            <a:r>
              <a:rPr lang="en-US" baseline="0" dirty="0"/>
              <a:t>, Germany in Visual/cognitive neuroscience. And now I am working here at the center mostly with Jon </a:t>
            </a:r>
            <a:r>
              <a:rPr lang="en-US" baseline="0" dirty="0" err="1"/>
              <a:t>Polimeni</a:t>
            </a:r>
            <a:r>
              <a:rPr lang="en-US" baseline="0" dirty="0"/>
              <a:t> on high-resolution fMRI. Today we will introduce ourselves to fMRI.</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a:t>
            </a:fld>
            <a:endParaRPr lang="en-US"/>
          </a:p>
        </p:txBody>
      </p:sp>
    </p:spTree>
    <p:extLst>
      <p:ext uri="{BB962C8B-B14F-4D97-AF65-F5344CB8AC3E}">
        <p14:creationId xmlns:p14="http://schemas.microsoft.com/office/powerpoint/2010/main" val="249851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motion is much smaller, but</a:t>
            </a:r>
            <a:r>
              <a:rPr lang="en-US" baseline="0" dirty="0"/>
              <a:t> we still want to correct it.</a:t>
            </a:r>
          </a:p>
          <a:p>
            <a:r>
              <a:rPr lang="en-US" baseline="0" dirty="0"/>
              <a:t>How do we do this? Luckily there are special </a:t>
            </a:r>
            <a:r>
              <a:rPr lang="en-US" baseline="0" dirty="0" err="1"/>
              <a:t>angorythms</a:t>
            </a:r>
            <a:r>
              <a:rPr lang="en-US" baseline="0" dirty="0"/>
              <a:t> that can estimate the </a:t>
            </a:r>
            <a:r>
              <a:rPr lang="en-US" baseline="0" dirty="0" err="1"/>
              <a:t>amoutnt</a:t>
            </a:r>
            <a:r>
              <a:rPr lang="en-US" baseline="0" dirty="0"/>
              <a:t> of motion from one volume to the next.</a:t>
            </a:r>
          </a:p>
          <a:p>
            <a:r>
              <a:rPr lang="en-US" baseline="0" dirty="0"/>
              <a:t>This is </a:t>
            </a:r>
            <a:r>
              <a:rPr lang="en-US" baseline="0" dirty="0" err="1"/>
              <a:t>usally</a:t>
            </a:r>
            <a:r>
              <a:rPr lang="en-US" baseline="0" dirty="0"/>
              <a:t> done using 6 degrees of freedom: </a:t>
            </a:r>
            <a:r>
              <a:rPr lang="en-US" baseline="0" dirty="0" err="1"/>
              <a:t>trhasnlation</a:t>
            </a:r>
            <a:r>
              <a:rPr lang="en-US" baseline="0" dirty="0"/>
              <a:t> in x, y, and z and rotation in x, y, and z. This is called the rigid body transform, because you do not change the size and shape of the volume, but simply rotate it in space.</a:t>
            </a:r>
          </a:p>
          <a:p>
            <a:r>
              <a:rPr lang="en-US" baseline="0" dirty="0"/>
              <a:t>After the amount of motion has been calculated, it can be applied to every image to align it back to the necessary position.</a:t>
            </a:r>
          </a:p>
        </p:txBody>
      </p:sp>
      <p:sp>
        <p:nvSpPr>
          <p:cNvPr id="4" name="Slide Number Placeholder 3"/>
          <p:cNvSpPr>
            <a:spLocks noGrp="1"/>
          </p:cNvSpPr>
          <p:nvPr>
            <p:ph type="sldNum" sz="quarter" idx="10"/>
          </p:nvPr>
        </p:nvSpPr>
        <p:spPr/>
        <p:txBody>
          <a:bodyPr/>
          <a:lstStyle/>
          <a:p>
            <a:fld id="{A8A6E086-2C0B-8A4E-9EE7-478F9D228A54}" type="slidenum">
              <a:rPr lang="en-US" smtClean="0"/>
              <a:t>13</a:t>
            </a:fld>
            <a:endParaRPr lang="en-US"/>
          </a:p>
        </p:txBody>
      </p:sp>
    </p:spTree>
    <p:extLst>
      <p:ext uri="{BB962C8B-B14F-4D97-AF65-F5344CB8AC3E}">
        <p14:creationId xmlns:p14="http://schemas.microsoft.com/office/powerpoint/2010/main" val="348177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next preprocessing step is slice-time correction.</a:t>
            </a:r>
          </a:p>
          <a:p>
            <a:r>
              <a:rPr lang="en-US" baseline="0" dirty="0"/>
              <a:t>What is slice time correction and why do we need it?</a:t>
            </a:r>
          </a:p>
          <a:p>
            <a:r>
              <a:rPr lang="en-US" baseline="0" dirty="0"/>
              <a:t>Remember that typically a functional volume is acquired not all at once, but slice-by-slice, as illustrated here. There are different ways in which the scanner can acquire the slices: it can </a:t>
            </a:r>
            <a:r>
              <a:rPr lang="en-US" baseline="0" dirty="0" err="1"/>
              <a:t>bie</a:t>
            </a:r>
            <a:r>
              <a:rPr lang="en-US" baseline="0" dirty="0"/>
              <a:t> </a:t>
            </a:r>
            <a:r>
              <a:rPr lang="en-US" baseline="0" dirty="0" err="1"/>
              <a:t>botton</a:t>
            </a:r>
            <a:r>
              <a:rPr lang="en-US" baseline="0" dirty="0"/>
              <a:t>-to top (ascending), </a:t>
            </a:r>
            <a:r>
              <a:rPr lang="en-US" baseline="0" dirty="0" err="1"/>
              <a:t>decending</a:t>
            </a:r>
            <a:r>
              <a:rPr lang="en-US" baseline="0" dirty="0"/>
              <a:t>, interleaved. There are also more complex slice acquisition patterns. Remember that the time it takes to acquire one volume is relatively long, in this our example it is 2 seconds. </a:t>
            </a:r>
          </a:p>
          <a:p>
            <a:r>
              <a:rPr lang="en-US" baseline="0" dirty="0"/>
              <a:t>Let’s say a stimulus activates two areas, here and here in the same manner.</a:t>
            </a:r>
          </a:p>
          <a:p>
            <a:r>
              <a:rPr lang="en-US" baseline="0" dirty="0"/>
              <a:t>If we acquire the slices in an </a:t>
            </a:r>
            <a:r>
              <a:rPr lang="en-US" baseline="0" dirty="0" err="1"/>
              <a:t>asciending</a:t>
            </a:r>
            <a:r>
              <a:rPr lang="en-US" baseline="0" dirty="0"/>
              <a:t> manner, we will measure a small signal amplitude in the </a:t>
            </a:r>
            <a:r>
              <a:rPr lang="en-US" baseline="0" dirty="0" err="1"/>
              <a:t>frist</a:t>
            </a:r>
            <a:r>
              <a:rPr lang="en-US" baseline="0" dirty="0"/>
              <a:t> area. By the time we arrive to the second area, the signal amplitude will increase in both areas, so we will measure a </a:t>
            </a:r>
            <a:r>
              <a:rPr lang="en-US" baseline="0" dirty="0" err="1"/>
              <a:t>highre</a:t>
            </a:r>
            <a:r>
              <a:rPr lang="en-US" baseline="0" dirty="0"/>
              <a:t> signal amplitude in the second area.</a:t>
            </a:r>
          </a:p>
        </p:txBody>
      </p:sp>
      <p:sp>
        <p:nvSpPr>
          <p:cNvPr id="4" name="Slide Number Placeholder 3"/>
          <p:cNvSpPr>
            <a:spLocks noGrp="1"/>
          </p:cNvSpPr>
          <p:nvPr>
            <p:ph type="sldNum" sz="quarter" idx="10"/>
          </p:nvPr>
        </p:nvSpPr>
        <p:spPr/>
        <p:txBody>
          <a:bodyPr/>
          <a:lstStyle/>
          <a:p>
            <a:fld id="{A8A6E086-2C0B-8A4E-9EE7-478F9D228A54}" type="slidenum">
              <a:rPr lang="en-US" smtClean="0"/>
              <a:t>14</a:t>
            </a:fld>
            <a:endParaRPr lang="en-US"/>
          </a:p>
        </p:txBody>
      </p:sp>
    </p:spTree>
    <p:extLst>
      <p:ext uri="{BB962C8B-B14F-4D97-AF65-F5344CB8AC3E}">
        <p14:creationId xmlns:p14="http://schemas.microsoft.com/office/powerpoint/2010/main" val="270138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of illustrating the</a:t>
            </a:r>
            <a:r>
              <a:rPr lang="en-US" baseline="0" dirty="0"/>
              <a:t> same issue.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purpose of the slice-time correction </a:t>
            </a:r>
            <a:r>
              <a:rPr lang="en-US" baseline="0" dirty="0" err="1"/>
              <a:t>realignes</a:t>
            </a:r>
            <a:r>
              <a:rPr lang="en-US" baseline="0" dirty="0"/>
              <a:t> signals from all slices in time as if they were acquired at the same time.</a:t>
            </a:r>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15</a:t>
            </a:fld>
            <a:endParaRPr lang="en-US"/>
          </a:p>
        </p:txBody>
      </p:sp>
    </p:spTree>
    <p:extLst>
      <p:ext uri="{BB962C8B-B14F-4D97-AF65-F5344CB8AC3E}">
        <p14:creationId xmlns:p14="http://schemas.microsoft.com/office/powerpoint/2010/main" val="403021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16</a:t>
            </a:fld>
            <a:endParaRPr lang="en-US"/>
          </a:p>
        </p:txBody>
      </p:sp>
    </p:spTree>
    <p:extLst>
      <p:ext uri="{BB962C8B-B14F-4D97-AF65-F5344CB8AC3E}">
        <p14:creationId xmlns:p14="http://schemas.microsoft.com/office/powerpoint/2010/main" val="4030212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6E086-2C0B-8A4E-9EE7-478F9D228A54}" type="slidenum">
              <a:rPr lang="en-US" smtClean="0"/>
              <a:t>24</a:t>
            </a:fld>
            <a:endParaRPr lang="en-US"/>
          </a:p>
        </p:txBody>
      </p:sp>
    </p:spTree>
    <p:extLst>
      <p:ext uri="{BB962C8B-B14F-4D97-AF65-F5344CB8AC3E}">
        <p14:creationId xmlns:p14="http://schemas.microsoft.com/office/powerpoint/2010/main" val="124111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t>
            </a:r>
          </a:p>
          <a:p>
            <a:r>
              <a:rPr lang="en-US" dirty="0"/>
              <a:t>http://</a:t>
            </a:r>
            <a:r>
              <a:rPr lang="en-US" dirty="0" err="1"/>
              <a:t>www.ncbi.nlm.nih.gov</a:t>
            </a:r>
            <a:r>
              <a:rPr lang="en-US" dirty="0"/>
              <a:t>/</a:t>
            </a:r>
            <a:r>
              <a:rPr lang="en-US" dirty="0" err="1"/>
              <a:t>pubmed</a:t>
            </a:r>
            <a:r>
              <a:rPr lang="en-US" dirty="0"/>
              <a:t>/19573611</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28</a:t>
            </a:fld>
            <a:endParaRPr lang="en-US"/>
          </a:p>
        </p:txBody>
      </p:sp>
    </p:spTree>
    <p:extLst>
      <p:ext uri="{BB962C8B-B14F-4D97-AF65-F5344CB8AC3E}">
        <p14:creationId xmlns:p14="http://schemas.microsoft.com/office/powerpoint/2010/main" val="2715985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t>
            </a:r>
          </a:p>
          <a:p>
            <a:r>
              <a:rPr lang="en-US" dirty="0"/>
              <a:t>http://</a:t>
            </a:r>
            <a:r>
              <a:rPr lang="en-US" dirty="0" err="1"/>
              <a:t>www.ncbi.nlm.nih.gov</a:t>
            </a:r>
            <a:r>
              <a:rPr lang="en-US" dirty="0"/>
              <a:t>/</a:t>
            </a:r>
            <a:r>
              <a:rPr lang="en-US" dirty="0" err="1"/>
              <a:t>pubmed</a:t>
            </a:r>
            <a:r>
              <a:rPr lang="en-US" dirty="0"/>
              <a:t>/19573611</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29</a:t>
            </a:fld>
            <a:endParaRPr lang="en-US"/>
          </a:p>
        </p:txBody>
      </p:sp>
    </p:spTree>
    <p:extLst>
      <p:ext uri="{BB962C8B-B14F-4D97-AF65-F5344CB8AC3E}">
        <p14:creationId xmlns:p14="http://schemas.microsoft.com/office/powerpoint/2010/main" val="2715985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you are preforming</a:t>
            </a:r>
            <a:r>
              <a:rPr lang="en-US" baseline="0" dirty="0"/>
              <a:t> a group study, you also need to map each individual subject into some common space.</a:t>
            </a:r>
          </a:p>
          <a:p>
            <a:r>
              <a:rPr lang="en-US" baseline="0" dirty="0"/>
              <a:t>This is not a trivial task.</a:t>
            </a:r>
          </a:p>
          <a:p>
            <a:r>
              <a:rPr lang="en-US" baseline="0" dirty="0"/>
              <a:t>As head </a:t>
            </a:r>
            <a:r>
              <a:rPr lang="en-US" baseline="0" dirty="0" err="1"/>
              <a:t>shpaes</a:t>
            </a:r>
            <a:r>
              <a:rPr lang="en-US" baseline="0" dirty="0"/>
              <a:t> of people are different, there brain shapes are also different.</a:t>
            </a:r>
          </a:p>
          <a:p>
            <a:r>
              <a:rPr lang="en-US" baseline="0" dirty="0"/>
              <a:t>Here I tried to draw the approximate shape if each of these guy’s brains, and some </a:t>
            </a:r>
            <a:r>
              <a:rPr lang="en-US" baseline="0" dirty="0" err="1"/>
              <a:t>hypotheitcal</a:t>
            </a:r>
            <a:r>
              <a:rPr lang="en-US" baseline="0" dirty="0"/>
              <a:t> template brain.</a:t>
            </a:r>
          </a:p>
        </p:txBody>
      </p:sp>
      <p:sp>
        <p:nvSpPr>
          <p:cNvPr id="4" name="Slide Number Placeholder 3"/>
          <p:cNvSpPr>
            <a:spLocks noGrp="1"/>
          </p:cNvSpPr>
          <p:nvPr>
            <p:ph type="sldNum" sz="quarter" idx="10"/>
          </p:nvPr>
        </p:nvSpPr>
        <p:spPr/>
        <p:txBody>
          <a:bodyPr/>
          <a:lstStyle/>
          <a:p>
            <a:fld id="{A8A6E086-2C0B-8A4E-9EE7-478F9D228A54}" type="slidenum">
              <a:rPr lang="en-US" smtClean="0"/>
              <a:t>31</a:t>
            </a:fld>
            <a:endParaRPr lang="en-US"/>
          </a:p>
        </p:txBody>
      </p:sp>
    </p:spTree>
    <p:extLst>
      <p:ext uri="{BB962C8B-B14F-4D97-AF65-F5344CB8AC3E}">
        <p14:creationId xmlns:p14="http://schemas.microsoft.com/office/powerpoint/2010/main" val="380683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match each of them to the template, it is not enough to </a:t>
            </a:r>
            <a:r>
              <a:rPr lang="en-US" dirty="0" err="1"/>
              <a:t>coregister</a:t>
            </a:r>
            <a:r>
              <a:rPr lang="en-US" dirty="0"/>
              <a:t> them as we did for motion correction, because obviously</a:t>
            </a:r>
            <a:r>
              <a:rPr lang="en-US" baseline="0" dirty="0"/>
              <a:t> they are of different sizes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33</a:t>
            </a:fld>
            <a:endParaRPr lang="en-US"/>
          </a:p>
        </p:txBody>
      </p:sp>
    </p:spTree>
    <p:extLst>
      <p:ext uri="{BB962C8B-B14F-4D97-AF65-F5344CB8AC3E}">
        <p14:creationId xmlns:p14="http://schemas.microsoft.com/office/powerpoint/2010/main" val="184764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6 more </a:t>
            </a:r>
            <a:r>
              <a:rPr lang="en-US" dirty="0" err="1"/>
              <a:t>paraeters</a:t>
            </a:r>
            <a:r>
              <a:rPr lang="en-US" baseline="0" dirty="0"/>
              <a:t> to the transform, which compensates does scaling and shearing, to better align them.</a:t>
            </a:r>
          </a:p>
          <a:p>
            <a:r>
              <a:rPr lang="en-US" baseline="0" dirty="0"/>
              <a:t>However, there will still be places </a:t>
            </a:r>
            <a:r>
              <a:rPr lang="en-US" baseline="0" dirty="0" err="1"/>
              <a:t>wehere</a:t>
            </a:r>
            <a:r>
              <a:rPr lang="en-US" baseline="0" dirty="0"/>
              <a:t> they do not align perfectly, because one guy one has a bigger frontal lobe, and </a:t>
            </a:r>
            <a:r>
              <a:rPr lang="en-US" baseline="0" dirty="0" err="1"/>
              <a:t>gy</a:t>
            </a:r>
            <a:r>
              <a:rPr lang="en-US" baseline="0" dirty="0"/>
              <a:t> to a bigger parietal lobe</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34</a:t>
            </a:fld>
            <a:endParaRPr lang="en-US"/>
          </a:p>
        </p:txBody>
      </p:sp>
    </p:spTree>
    <p:extLst>
      <p:ext uri="{BB962C8B-B14F-4D97-AF65-F5344CB8AC3E}">
        <p14:creationId xmlns:p14="http://schemas.microsoft.com/office/powerpoint/2010/main" val="398367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thought about it as a very very general introduction. So here is the outline of what I wanted to discuss.</a:t>
            </a:r>
          </a:p>
          <a:p>
            <a:r>
              <a:rPr lang="en-US" baseline="0" dirty="0"/>
              <a:t>I think we can’t discuss the fMRI without reminding ourselves about what we are </a:t>
            </a:r>
            <a:r>
              <a:rPr lang="en-US" baseline="0" dirty="0" err="1"/>
              <a:t>mesuring</a:t>
            </a:r>
            <a:r>
              <a:rPr lang="en-US" baseline="0" dirty="0"/>
              <a:t>, so I thought we very </a:t>
            </a:r>
            <a:r>
              <a:rPr lang="en-US" baseline="0" dirty="0" err="1"/>
              <a:t>priefley</a:t>
            </a:r>
            <a:r>
              <a:rPr lang="en-US" baseline="0" dirty="0"/>
              <a:t> go over the nature of fMRI signal and the relationship of fMRI and neural activity.</a:t>
            </a:r>
            <a:endParaRPr lang="en-US" dirty="0"/>
          </a:p>
          <a:p>
            <a:r>
              <a:rPr lang="en-US" baseline="0" dirty="0"/>
              <a:t>After this, we will use a classical example of a flickering checkerboard stimulus and go through all the </a:t>
            </a:r>
            <a:r>
              <a:rPr lang="en-US" baseline="0" dirty="0" err="1"/>
              <a:t>ususal</a:t>
            </a:r>
            <a:r>
              <a:rPr lang="en-US" baseline="0" dirty="0"/>
              <a:t> stages of preprocessing and Analysis.</a:t>
            </a:r>
          </a:p>
          <a:p>
            <a:r>
              <a:rPr lang="en-US" baseline="0" dirty="0"/>
              <a:t>I can’t </a:t>
            </a:r>
            <a:r>
              <a:rPr lang="en-US" baseline="0" dirty="0" err="1"/>
              <a:t>pormise</a:t>
            </a:r>
            <a:r>
              <a:rPr lang="en-US" baseline="0" dirty="0"/>
              <a:t> you that by the end of this lecture you will be able to do it right away, but at least you will have a general idea about what are the steps you need to take.</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a:t>
            </a:fld>
            <a:endParaRPr lang="en-US"/>
          </a:p>
        </p:txBody>
      </p:sp>
    </p:spTree>
    <p:extLst>
      <p:ext uri="{BB962C8B-B14F-4D97-AF65-F5344CB8AC3E}">
        <p14:creationId xmlns:p14="http://schemas.microsoft.com/office/powerpoint/2010/main" val="68105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some software packages use a nonlinear warping </a:t>
            </a:r>
            <a:r>
              <a:rPr lang="en-US" baseline="0" dirty="0" err="1"/>
              <a:t>algorythm</a:t>
            </a:r>
            <a:r>
              <a:rPr lang="en-US" baseline="0" dirty="0"/>
              <a:t> to align brains. There you have to estimate a 3D deformation field and then nonlinearly warp each brain onto a template. They are called non-linear, because different parts of the volume are scaled differently.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35</a:t>
            </a:fld>
            <a:endParaRPr lang="en-US"/>
          </a:p>
        </p:txBody>
      </p:sp>
    </p:spTree>
    <p:extLst>
      <p:ext uri="{BB962C8B-B14F-4D97-AF65-F5344CB8AC3E}">
        <p14:creationId xmlns:p14="http://schemas.microsoft.com/office/powerpoint/2010/main" val="2554541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to common space is </a:t>
            </a:r>
            <a:r>
              <a:rPr lang="en-US" dirty="0" err="1"/>
              <a:t>usally</a:t>
            </a:r>
            <a:r>
              <a:rPr lang="en-US" dirty="0"/>
              <a:t> done via an anatomical scan. First, each</a:t>
            </a:r>
            <a:r>
              <a:rPr lang="en-US" baseline="0" dirty="0"/>
              <a:t> subject functional and anatomical scans are </a:t>
            </a:r>
            <a:r>
              <a:rPr lang="en-US" baseline="0" dirty="0" err="1"/>
              <a:t>coregistered</a:t>
            </a:r>
            <a:r>
              <a:rPr lang="en-US" baseline="0" dirty="0"/>
              <a:t> with each other, and then each subject’s anatomical scan is mapped into a template. This is done because the anatomical scan has better quality, and hence the estimated transform is more </a:t>
            </a:r>
            <a:r>
              <a:rPr lang="en-US" baseline="0" dirty="0" err="1"/>
              <a:t>preceise</a:t>
            </a:r>
            <a:r>
              <a:rPr lang="en-US" baseline="0" dirty="0"/>
              <a:t>.</a:t>
            </a:r>
          </a:p>
          <a:p>
            <a:r>
              <a:rPr lang="en-US" baseline="0" dirty="0"/>
              <a:t>After you have done that each area in one subject corresponds to the same area in the other subject and you can perform averaging on them.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36</a:t>
            </a:fld>
            <a:endParaRPr lang="en-US"/>
          </a:p>
        </p:txBody>
      </p:sp>
    </p:spTree>
    <p:extLst>
      <p:ext uri="{BB962C8B-B14F-4D97-AF65-F5344CB8AC3E}">
        <p14:creationId xmlns:p14="http://schemas.microsoft.com/office/powerpoint/2010/main" val="215595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Fsaverage</a:t>
            </a:r>
            <a:r>
              <a:rPr lang="en-US" baseline="0" dirty="0"/>
              <a:t>: 40 subjects;</a:t>
            </a:r>
          </a:p>
          <a:p>
            <a:r>
              <a:rPr lang="en-US" baseline="0" dirty="0"/>
              <a:t>Align 39 subjects to 1; create an atlas; align 40 subjects to an atlas; re-create atlas; align 40 subject to the atlas; re-create atlas</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38</a:t>
            </a:fld>
            <a:endParaRPr lang="en-US"/>
          </a:p>
        </p:txBody>
      </p:sp>
    </p:spTree>
    <p:extLst>
      <p:ext uri="{BB962C8B-B14F-4D97-AF65-F5344CB8AC3E}">
        <p14:creationId xmlns:p14="http://schemas.microsoft.com/office/powerpoint/2010/main" val="1064463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ea typeface="ＭＳ Ｐゴシック" charset="0"/>
                <a:cs typeface="ＭＳ Ｐゴシック" charset="0"/>
              </a:rPr>
              <a:t>The preprocessing stream then looks as follows:</a:t>
            </a:r>
          </a:p>
          <a:p>
            <a:r>
              <a:rPr lang="en-US">
                <a:ea typeface="ＭＳ Ｐゴシック" charset="0"/>
                <a:cs typeface="ＭＳ Ｐゴシック" charset="0"/>
              </a:rPr>
              <a:t>We got functional dataset out of the scanner. It is a stack of volumes (in 3D), each consisting of single voxels. Each voxel has a time course. So essentially it is a 4D dataset, wehere we treat time as the fourth diemsion. </a:t>
            </a:r>
          </a:p>
          <a:p>
            <a:r>
              <a:rPr lang="en-US">
                <a:ea typeface="ＭＳ Ｐゴシック" charset="0"/>
                <a:cs typeface="ＭＳ Ｐゴシック" charset="0"/>
              </a:rPr>
              <a:t>We first perfomr motion correciton and slice time correction in the volume space, as is done by most other software packages.  </a:t>
            </a:r>
          </a:p>
          <a:p>
            <a:r>
              <a:rPr lang="en-US">
                <a:ea typeface="ＭＳ Ｐゴシック" charset="0"/>
                <a:cs typeface="ＭＳ Ｐゴシック" charset="0"/>
              </a:rPr>
              <a:t>But after that, using knolwdge from freesurfer recon, each voxel together with it’s time course is maped to one of the 3 atlas spaces: either the left cortical hemisphere, the right hemisphere or the subcrotical structures like the basal ganglia, amygldala, brainstem, etc. And the atlas spaces in this case are fsaverage.</a:t>
            </a:r>
          </a:p>
          <a:p>
            <a:r>
              <a:rPr lang="en-US">
                <a:ea typeface="ＭＳ Ｐゴシック" charset="0"/>
                <a:cs typeface="ＭＳ Ｐゴシック" charset="0"/>
              </a:rPr>
              <a:t>After this, the spatial smoothing is done either in 2D or in 3D depending on whether it is a surface space or a volume subcortical space, and voxels that do not belong to the space is being basked 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volume is typically smoothed with a </a:t>
            </a:r>
            <a:r>
              <a:rPr lang="en-US" baseline="0" dirty="0" err="1"/>
              <a:t>gaussian</a:t>
            </a:r>
            <a:r>
              <a:rPr lang="en-US" baseline="0" dirty="0"/>
              <a:t> to increase the signal and </a:t>
            </a:r>
            <a:r>
              <a:rPr lang="en-US" baseline="0" dirty="0" err="1"/>
              <a:t>supress</a:t>
            </a:r>
            <a:r>
              <a:rPr lang="en-US" baseline="0" dirty="0"/>
              <a:t> noise. </a:t>
            </a:r>
          </a:p>
          <a:p>
            <a:r>
              <a:rPr lang="en-US" baseline="0" dirty="0"/>
              <a:t>The amount of smoothing is </a:t>
            </a:r>
            <a:r>
              <a:rPr lang="en-US" baseline="0" dirty="0" err="1"/>
              <a:t>usally</a:t>
            </a:r>
            <a:r>
              <a:rPr lang="en-US" baseline="0" dirty="0"/>
              <a:t> expressed by the shape of the </a:t>
            </a:r>
            <a:r>
              <a:rPr lang="en-US" baseline="0" dirty="0" err="1"/>
              <a:t>gaussian</a:t>
            </a:r>
            <a:r>
              <a:rPr lang="en-US" baseline="0" dirty="0"/>
              <a:t>, which, in turn, is described by it’s full </a:t>
            </a:r>
            <a:r>
              <a:rPr lang="en-US" baseline="0" dirty="0" err="1"/>
              <a:t>withd</a:t>
            </a:r>
            <a:r>
              <a:rPr lang="en-US" baseline="0" dirty="0"/>
              <a:t> at half maximum. Here are the examples of the original volume, the smoothed volume at 5 </a:t>
            </a:r>
            <a:r>
              <a:rPr lang="en-US" baseline="0" dirty="0" err="1"/>
              <a:t>fwhm</a:t>
            </a:r>
            <a:r>
              <a:rPr lang="en-US" baseline="0" dirty="0"/>
              <a:t> and 10 </a:t>
            </a:r>
            <a:r>
              <a:rPr lang="en-US" baseline="0" dirty="0" err="1"/>
              <a:t>fwhm</a:t>
            </a:r>
            <a:r>
              <a:rPr lang="en-US" baseline="0" dirty="0"/>
              <a:t>. You can see that the signal increase </a:t>
            </a:r>
            <a:r>
              <a:rPr lang="en-US" baseline="0" dirty="0" err="1"/>
              <a:t>happends</a:t>
            </a:r>
            <a:r>
              <a:rPr lang="en-US" baseline="0" dirty="0"/>
              <a:t> at the expense of the </a:t>
            </a:r>
            <a:r>
              <a:rPr lang="en-US" baseline="0" dirty="0" err="1"/>
              <a:t>spatialresolution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41</a:t>
            </a:fld>
            <a:endParaRPr lang="en-US"/>
          </a:p>
        </p:txBody>
      </p:sp>
    </p:spTree>
    <p:extLst>
      <p:ext uri="{BB962C8B-B14F-4D97-AF65-F5344CB8AC3E}">
        <p14:creationId xmlns:p14="http://schemas.microsoft.com/office/powerpoint/2010/main" val="3802434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a:t>
            </a:r>
            <a:r>
              <a:rPr lang="en-US" baseline="0" dirty="0"/>
              <a:t> smoothing has been heavily </a:t>
            </a:r>
            <a:r>
              <a:rPr lang="en-US" baseline="0" dirty="0" err="1"/>
              <a:t>critisized</a:t>
            </a:r>
            <a:r>
              <a:rPr lang="en-US" baseline="0" dirty="0"/>
              <a:t> by some influential people in the field. It has even been called “deficient approaches to human neuroimaging”. </a:t>
            </a:r>
          </a:p>
          <a:p>
            <a:r>
              <a:rPr lang="en-US" baseline="0" dirty="0"/>
              <a:t>Because it does not only degrade the </a:t>
            </a:r>
            <a:r>
              <a:rPr lang="en-US" baseline="0" dirty="0" err="1"/>
              <a:t>resoulution</a:t>
            </a:r>
            <a:r>
              <a:rPr lang="en-US" baseline="0" dirty="0"/>
              <a:t>, but also decreases the effect size. </a:t>
            </a:r>
          </a:p>
          <a:p>
            <a:r>
              <a:rPr lang="en-US" baseline="0" dirty="0"/>
              <a:t>But it is still being done in many cases – it all depends on the questions you are asking </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42</a:t>
            </a:fld>
            <a:endParaRPr lang="en-US"/>
          </a:p>
        </p:txBody>
      </p:sp>
    </p:spTree>
    <p:extLst>
      <p:ext uri="{BB962C8B-B14F-4D97-AF65-F5344CB8AC3E}">
        <p14:creationId xmlns:p14="http://schemas.microsoft.com/office/powerpoint/2010/main" val="58972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volume is typically smoothed with a </a:t>
            </a:r>
            <a:r>
              <a:rPr lang="en-US" baseline="0" dirty="0" err="1"/>
              <a:t>gaussian</a:t>
            </a:r>
            <a:r>
              <a:rPr lang="en-US" baseline="0" dirty="0"/>
              <a:t> to increase the signal and </a:t>
            </a:r>
            <a:r>
              <a:rPr lang="en-US" baseline="0" dirty="0" err="1"/>
              <a:t>supress</a:t>
            </a:r>
            <a:r>
              <a:rPr lang="en-US" baseline="0" dirty="0"/>
              <a:t> noise. </a:t>
            </a:r>
          </a:p>
          <a:p>
            <a:r>
              <a:rPr lang="en-US" baseline="0" dirty="0"/>
              <a:t>The amount of smoothing is </a:t>
            </a:r>
            <a:r>
              <a:rPr lang="en-US" baseline="0" dirty="0" err="1"/>
              <a:t>usally</a:t>
            </a:r>
            <a:r>
              <a:rPr lang="en-US" baseline="0" dirty="0"/>
              <a:t> expressed by the shape of the </a:t>
            </a:r>
            <a:r>
              <a:rPr lang="en-US" baseline="0" dirty="0" err="1"/>
              <a:t>gaussian</a:t>
            </a:r>
            <a:r>
              <a:rPr lang="en-US" baseline="0" dirty="0"/>
              <a:t>, which, in turn, is described by it’s full </a:t>
            </a:r>
            <a:r>
              <a:rPr lang="en-US" baseline="0" dirty="0" err="1"/>
              <a:t>withd</a:t>
            </a:r>
            <a:r>
              <a:rPr lang="en-US" baseline="0" dirty="0"/>
              <a:t> at half maximum. Here are the examples of the original volume, the smoothed volume at 5 </a:t>
            </a:r>
            <a:r>
              <a:rPr lang="en-US" baseline="0" dirty="0" err="1"/>
              <a:t>fwhm</a:t>
            </a:r>
            <a:r>
              <a:rPr lang="en-US" baseline="0" dirty="0"/>
              <a:t> and 10 </a:t>
            </a:r>
            <a:r>
              <a:rPr lang="en-US" baseline="0" dirty="0" err="1"/>
              <a:t>fwhm</a:t>
            </a:r>
            <a:r>
              <a:rPr lang="en-US" baseline="0" dirty="0"/>
              <a:t>. You can see that the signal increase </a:t>
            </a:r>
            <a:r>
              <a:rPr lang="en-US" baseline="0" dirty="0" err="1"/>
              <a:t>happends</a:t>
            </a:r>
            <a:r>
              <a:rPr lang="en-US" baseline="0" dirty="0"/>
              <a:t> at the expense of the </a:t>
            </a:r>
            <a:r>
              <a:rPr lang="en-US" baseline="0" dirty="0" err="1"/>
              <a:t>spatialresolution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43</a:t>
            </a:fld>
            <a:endParaRPr lang="en-US"/>
          </a:p>
        </p:txBody>
      </p:sp>
    </p:spTree>
    <p:extLst>
      <p:ext uri="{BB962C8B-B14F-4D97-AF65-F5344CB8AC3E}">
        <p14:creationId xmlns:p14="http://schemas.microsoft.com/office/powerpoint/2010/main" val="633726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w="9525"/>
        </p:spPr>
        <p:txBody>
          <a:bodyPr/>
          <a:lstStyle/>
          <a:p>
            <a:r>
              <a:rPr lang="en-US" dirty="0"/>
              <a:t>One important feature is</a:t>
            </a:r>
            <a:r>
              <a:rPr lang="en-US" baseline="0" dirty="0"/>
              <a:t> that </a:t>
            </a:r>
            <a:r>
              <a:rPr lang="en-US" baseline="0" dirty="0" err="1"/>
              <a:t>fsfast</a:t>
            </a:r>
            <a:r>
              <a:rPr lang="en-US" baseline="0" dirty="0"/>
              <a:t> allows surface-based processing, and therefore overcomes some of the </a:t>
            </a:r>
            <a:r>
              <a:rPr lang="en-US" baseline="0" dirty="0" err="1"/>
              <a:t>dificulties</a:t>
            </a:r>
            <a:r>
              <a:rPr lang="en-US" baseline="0" dirty="0"/>
              <a:t> caused by smoothing.</a:t>
            </a:r>
          </a:p>
          <a:p>
            <a:endParaRPr lang="en-US" baseline="0" dirty="0"/>
          </a:p>
          <a:p>
            <a:r>
              <a:rPr lang="en-US" baseline="0" dirty="0"/>
              <a:t>Here is an example of how it works. Here is a piece of </a:t>
            </a:r>
            <a:r>
              <a:rPr lang="en-US" baseline="0" dirty="0" err="1"/>
              <a:t>freesrurfer</a:t>
            </a:r>
            <a:r>
              <a:rPr lang="en-US" baseline="0" dirty="0"/>
              <a:t> </a:t>
            </a:r>
            <a:r>
              <a:rPr lang="en-US" baseline="0" dirty="0" err="1"/>
              <a:t>reocnstructed</a:t>
            </a:r>
            <a:r>
              <a:rPr lang="en-US" baseline="0" dirty="0"/>
              <a:t> cortical surface with yellow a white matter surface and red the the gray matter surface. The two points, on opposite banks of the sulcus, are only 5 mm apart in the volume, </a:t>
            </a:r>
          </a:p>
          <a:p>
            <a:r>
              <a:rPr lang="en-US" baseline="0" dirty="0" err="1"/>
              <a:t>howerver</a:t>
            </a:r>
            <a:r>
              <a:rPr lang="en-US" baseline="0" dirty="0"/>
              <a:t>, they are very far from each other on the surface. So these two points can be two completely different </a:t>
            </a:r>
            <a:r>
              <a:rPr lang="en-US" baseline="0" dirty="0" err="1"/>
              <a:t>functiona</a:t>
            </a:r>
            <a:r>
              <a:rPr lang="en-US" baseline="0" dirty="0"/>
              <a:t> areas. </a:t>
            </a:r>
          </a:p>
          <a:p>
            <a:r>
              <a:rPr lang="en-US" baseline="0" dirty="0"/>
              <a:t>However, if you smooth on the volume, as shown here, you will mix them </a:t>
            </a:r>
            <a:r>
              <a:rPr lang="en-US" baseline="0" dirty="0" err="1"/>
              <a:t>thogether</a:t>
            </a:r>
            <a:r>
              <a:rPr lang="en-US" baseline="0" dirty="0"/>
              <a:t>. </a:t>
            </a:r>
          </a:p>
          <a:p>
            <a:r>
              <a:rPr lang="en-US" baseline="0" dirty="0" err="1"/>
              <a:t>FsFast</a:t>
            </a:r>
            <a:r>
              <a:rPr lang="en-US" baseline="0" dirty="0"/>
              <a:t> uses the information from the </a:t>
            </a:r>
            <a:r>
              <a:rPr lang="en-US" baseline="0" dirty="0" err="1"/>
              <a:t>freesurfer’s</a:t>
            </a:r>
            <a:r>
              <a:rPr lang="en-US" baseline="0" dirty="0"/>
              <a:t> surface </a:t>
            </a:r>
            <a:r>
              <a:rPr lang="en-US" baseline="0" dirty="0" err="1"/>
              <a:t>reconstruciton</a:t>
            </a:r>
            <a:r>
              <a:rPr lang="en-US" baseline="0" dirty="0"/>
              <a:t> and </a:t>
            </a:r>
            <a:r>
              <a:rPr lang="en-US" baseline="0" dirty="0" err="1"/>
              <a:t>smoothes</a:t>
            </a:r>
            <a:r>
              <a:rPr lang="en-US" baseline="0" dirty="0"/>
              <a:t> the data along the cortical surface. This allows to take </a:t>
            </a:r>
            <a:r>
              <a:rPr lang="en-US" baseline="0" dirty="0" err="1"/>
              <a:t>advanta</a:t>
            </a:r>
            <a:r>
              <a:rPr lang="en-US" baseline="0" dirty="0"/>
              <a:t> of smoothing procedure without mixing these two areas together.</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6E086-2C0B-8A4E-9EE7-478F9D228A54}" type="slidenum">
              <a:rPr lang="en-US" smtClean="0"/>
              <a:t>50</a:t>
            </a:fld>
            <a:endParaRPr lang="en-US"/>
          </a:p>
        </p:txBody>
      </p:sp>
    </p:spTree>
    <p:extLst>
      <p:ext uri="{BB962C8B-B14F-4D97-AF65-F5344CB8AC3E}">
        <p14:creationId xmlns:p14="http://schemas.microsoft.com/office/powerpoint/2010/main" val="707464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help us better understand the analysis steps, </a:t>
            </a:r>
            <a:r>
              <a:rPr lang="en-US" dirty="0"/>
              <a:t>let’s use an example.</a:t>
            </a:r>
          </a:p>
          <a:p>
            <a:r>
              <a:rPr lang="en-US" baseline="0" dirty="0"/>
              <a:t>Let’s say we have conducted a </a:t>
            </a:r>
            <a:r>
              <a:rPr lang="en-US" baseline="0" dirty="0" err="1"/>
              <a:t>calssical</a:t>
            </a:r>
            <a:r>
              <a:rPr lang="en-US" baseline="0" dirty="0"/>
              <a:t> experiment in the visual system, a </a:t>
            </a:r>
            <a:r>
              <a:rPr lang="en-US" baseline="0" dirty="0" err="1"/>
              <a:t>flickerign</a:t>
            </a:r>
            <a:r>
              <a:rPr lang="en-US" baseline="0" dirty="0"/>
              <a:t> checkerboard.</a:t>
            </a:r>
          </a:p>
          <a:p>
            <a:r>
              <a:rPr lang="en-US" baseline="0" dirty="0"/>
              <a:t>In this experiment, we want to find out which brain areas are active when subjects view a flickering checkerboard compared to when they view a gray background.</a:t>
            </a:r>
            <a:endParaRPr lang="en-US" dirty="0"/>
          </a:p>
          <a:p>
            <a:r>
              <a:rPr lang="en-US" dirty="0"/>
              <a:t>We</a:t>
            </a:r>
            <a:r>
              <a:rPr lang="en-US" baseline="0" dirty="0"/>
              <a:t> have shown to every volunteer a checkerboard for e.g. 20 second interleaved with a 20 s rest, and we will measure a whole brain volume every 2 seconds, for e.g. to minutes or so.</a:t>
            </a:r>
          </a:p>
          <a:p>
            <a:endParaRPr lang="en-US" dirty="0"/>
          </a:p>
          <a:p>
            <a:endParaRPr lang="en-US" dirty="0"/>
          </a:p>
          <a:p>
            <a:r>
              <a:rPr lang="en-US" dirty="0" err="1"/>
              <a:t>Matlab</a:t>
            </a:r>
            <a:r>
              <a:rPr lang="en-US" dirty="0"/>
              <a:t> code to generate</a:t>
            </a:r>
            <a:r>
              <a:rPr lang="en-US" baseline="0" dirty="0"/>
              <a:t> stimulus, BOLD and shifted BOLD</a:t>
            </a:r>
            <a:br>
              <a:rPr lang="en-US" baseline="0" dirty="0"/>
            </a:br>
            <a:r>
              <a:rPr lang="en-US" baseline="0" dirty="0"/>
              <a:t>X = [1 1 1 1 1 1 1 1 0 0 0 0 0 0 0 0 1 1 1 1 1 1 1 1 0 0 0 0 0 0 0 0 1 1 1 1 1 1 1 1 0 0 0 0 0 0 0 0];</a:t>
            </a:r>
          </a:p>
          <a:p>
            <a:r>
              <a:rPr lang="en-US" baseline="0" dirty="0"/>
              <a:t>bf = </a:t>
            </a:r>
            <a:r>
              <a:rPr lang="en-US" baseline="0" dirty="0" err="1"/>
              <a:t>spm_get_bf</a:t>
            </a:r>
            <a:r>
              <a:rPr lang="en-US" baseline="0" dirty="0"/>
              <a:t>; % indicated a </a:t>
            </a:r>
            <a:r>
              <a:rPr lang="en-US" baseline="0" dirty="0" err="1"/>
              <a:t>tr</a:t>
            </a:r>
            <a:r>
              <a:rPr lang="en-US" baseline="0" dirty="0"/>
              <a:t> of 2.5</a:t>
            </a:r>
          </a:p>
          <a:p>
            <a:r>
              <a:rPr lang="en-US" baseline="0" dirty="0"/>
              <a:t>Y = </a:t>
            </a:r>
            <a:r>
              <a:rPr lang="en-US" baseline="0" dirty="0" err="1"/>
              <a:t>conv</a:t>
            </a:r>
            <a:r>
              <a:rPr lang="en-US" baseline="0" dirty="0"/>
              <a:t>(</a:t>
            </a:r>
            <a:r>
              <a:rPr lang="en-US" baseline="0" dirty="0" err="1"/>
              <a:t>X,bf.bf</a:t>
            </a:r>
            <a:r>
              <a:rPr lang="en-US" baseline="0" dirty="0"/>
              <a:t>);</a:t>
            </a:r>
          </a:p>
          <a:p>
            <a:r>
              <a:rPr lang="tr-TR" dirty="0"/>
              <a:t>Ye = </a:t>
            </a:r>
            <a:r>
              <a:rPr lang="tr-TR" dirty="0" err="1"/>
              <a:t>Y+randn</a:t>
            </a:r>
            <a:r>
              <a:rPr lang="tr-TR" dirty="0"/>
              <a:t>(size(Y)).*0.2;</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a:t>
            </a:fld>
            <a:endParaRPr lang="en-US"/>
          </a:p>
        </p:txBody>
      </p:sp>
    </p:spTree>
    <p:extLst>
      <p:ext uri="{BB962C8B-B14F-4D97-AF65-F5344CB8AC3E}">
        <p14:creationId xmlns:p14="http://schemas.microsoft.com/office/powerpoint/2010/main" val="402632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a functional experiment we usually measure brain activity across the whole</a:t>
            </a:r>
            <a:r>
              <a:rPr lang="en-US" baseline="0" dirty="0"/>
              <a:t> volume over extended </a:t>
            </a:r>
            <a:r>
              <a:rPr lang="en-US" baseline="0" dirty="0" err="1"/>
              <a:t>perionds</a:t>
            </a:r>
            <a:r>
              <a:rPr lang="en-US" baseline="0" dirty="0"/>
              <a:t> of time, so it is </a:t>
            </a:r>
            <a:r>
              <a:rPr lang="en-US" baseline="0" dirty="0" err="1"/>
              <a:t>comfortalbe</a:t>
            </a:r>
            <a:r>
              <a:rPr lang="en-US" baseline="0" dirty="0"/>
              <a:t> to think about each functional dataset that we acquire as a 4D dataset, which consists of 3D brain volumes and time as a 4</a:t>
            </a:r>
            <a:r>
              <a:rPr lang="en-US" baseline="30000" dirty="0"/>
              <a:t>th</a:t>
            </a:r>
            <a:r>
              <a:rPr lang="en-US" baseline="0" dirty="0"/>
              <a:t> dimension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a:t>
            </a:fld>
            <a:endParaRPr lang="en-US"/>
          </a:p>
        </p:txBody>
      </p:sp>
    </p:spTree>
    <p:extLst>
      <p:ext uri="{BB962C8B-B14F-4D97-AF65-F5344CB8AC3E}">
        <p14:creationId xmlns:p14="http://schemas.microsoft.com/office/powerpoint/2010/main" val="4131444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fMRI analysis </a:t>
            </a:r>
            <a:r>
              <a:rPr lang="en-US" baseline="0" dirty="0" err="1"/>
              <a:t>typcally</a:t>
            </a:r>
            <a:r>
              <a:rPr lang="en-US" baseline="0" dirty="0"/>
              <a:t> consists of preprocessing, single-subject analysis and group analysis</a:t>
            </a:r>
          </a:p>
          <a:p>
            <a:r>
              <a:rPr lang="en-US" baseline="0" dirty="0"/>
              <a:t>Preprocessing is not necessary, but should considerably increase the data quality, so usually </a:t>
            </a:r>
            <a:r>
              <a:rPr lang="en-US" baseline="0" dirty="0" err="1"/>
              <a:t>everywone</a:t>
            </a:r>
            <a:r>
              <a:rPr lang="en-US" baseline="0" dirty="0"/>
              <a:t> does it.</a:t>
            </a:r>
          </a:p>
          <a:p>
            <a:r>
              <a:rPr lang="en-US" baseline="0" dirty="0"/>
              <a:t>Group analysis allows to make inference about the </a:t>
            </a:r>
            <a:r>
              <a:rPr lang="en-US" baseline="0" dirty="0" err="1"/>
              <a:t>poplutlation</a:t>
            </a:r>
            <a:r>
              <a:rPr lang="en-US" baseline="0" dirty="0"/>
              <a:t> you have sampled from.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a:t>
            </a:fld>
            <a:endParaRPr lang="en-US"/>
          </a:p>
        </p:txBody>
      </p:sp>
    </p:spTree>
    <p:extLst>
      <p:ext uri="{BB962C8B-B14F-4D97-AF65-F5344CB8AC3E}">
        <p14:creationId xmlns:p14="http://schemas.microsoft.com/office/powerpoint/2010/main" val="156332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software tools for fMRI analysis.</a:t>
            </a:r>
          </a:p>
          <a:p>
            <a:r>
              <a:rPr lang="en-US" baseline="0" dirty="0"/>
              <a:t>Here I just put a </a:t>
            </a:r>
            <a:r>
              <a:rPr lang="en-US" baseline="0" dirty="0" err="1"/>
              <a:t>fiew</a:t>
            </a:r>
            <a:r>
              <a:rPr lang="en-US" baseline="0" dirty="0"/>
              <a:t> of them.</a:t>
            </a:r>
          </a:p>
          <a:p>
            <a:r>
              <a:rPr lang="en-US" baseline="0" dirty="0"/>
              <a:t>Each of them has a slightly different </a:t>
            </a:r>
            <a:r>
              <a:rPr lang="en-US" baseline="0" dirty="0" err="1"/>
              <a:t>phylosophy</a:t>
            </a:r>
            <a:r>
              <a:rPr lang="en-US" baseline="0" dirty="0"/>
              <a:t> behind it, but all of them do roughly the same thing, so at the end it should not matter much which of them you use.</a:t>
            </a:r>
          </a:p>
          <a:p>
            <a:r>
              <a:rPr lang="en-US" baseline="0" dirty="0"/>
              <a:t>SPM – statistical </a:t>
            </a:r>
            <a:r>
              <a:rPr lang="en-US" baseline="0" dirty="0" err="1"/>
              <a:t>parameteric</a:t>
            </a:r>
            <a:r>
              <a:rPr lang="en-US" baseline="0" dirty="0"/>
              <a:t> mapping. It is a free  </a:t>
            </a:r>
            <a:r>
              <a:rPr lang="en-US" baseline="0" dirty="0" err="1"/>
              <a:t>matlab</a:t>
            </a:r>
            <a:r>
              <a:rPr lang="en-US" baseline="0" dirty="0"/>
              <a:t> based toolbox. However, it depends on the </a:t>
            </a:r>
            <a:r>
              <a:rPr lang="en-US" baseline="0" dirty="0" err="1"/>
              <a:t>matlab</a:t>
            </a:r>
            <a:r>
              <a:rPr lang="en-US" baseline="0" dirty="0"/>
              <a:t> </a:t>
            </a:r>
            <a:r>
              <a:rPr lang="en-US" baseline="0" dirty="0" err="1"/>
              <a:t>licence</a:t>
            </a:r>
            <a:r>
              <a:rPr lang="en-US" baseline="0" dirty="0"/>
              <a:t>.</a:t>
            </a:r>
          </a:p>
          <a:p>
            <a:r>
              <a:rPr lang="en-US" baseline="0" dirty="0"/>
              <a:t>FSL from oxford – a set of </a:t>
            </a:r>
            <a:r>
              <a:rPr lang="en-US" baseline="0" dirty="0" err="1"/>
              <a:t>linux</a:t>
            </a:r>
            <a:r>
              <a:rPr lang="en-US" baseline="0" dirty="0"/>
              <a:t> tools, also free </a:t>
            </a:r>
          </a:p>
          <a:p>
            <a:r>
              <a:rPr lang="en-US" baseline="0" dirty="0"/>
              <a:t>These three are sort of older guys and the way they perform computations also got older. </a:t>
            </a:r>
            <a:r>
              <a:rPr lang="en-US" baseline="0" dirty="0" err="1"/>
              <a:t>Nowdays</a:t>
            </a:r>
            <a:r>
              <a:rPr lang="en-US" baseline="0" dirty="0"/>
              <a:t> there are also newer software like this one called </a:t>
            </a:r>
            <a:r>
              <a:rPr lang="en-US" baseline="0" dirty="0" err="1"/>
              <a:t>broccolli</a:t>
            </a:r>
            <a:r>
              <a:rPr lang="en-US" baseline="0" dirty="0"/>
              <a:t>, that can utilize GPU computing and can process the same dataset n times faster.</a:t>
            </a:r>
          </a:p>
          <a:p>
            <a:r>
              <a:rPr lang="en-US" baseline="0" dirty="0"/>
              <a:t>And last but not least, since we are here at the </a:t>
            </a:r>
            <a:r>
              <a:rPr lang="en-US" baseline="0" dirty="0" err="1"/>
              <a:t>martinos</a:t>
            </a:r>
            <a:r>
              <a:rPr lang="en-US" baseline="0" dirty="0"/>
              <a:t> center, I guess it is </a:t>
            </a:r>
            <a:r>
              <a:rPr lang="en-US" baseline="0" dirty="0" err="1"/>
              <a:t>convinient</a:t>
            </a:r>
            <a:r>
              <a:rPr lang="en-US" baseline="0" dirty="0"/>
              <a:t> to use the </a:t>
            </a:r>
            <a:r>
              <a:rPr lang="en-US" baseline="0" dirty="0" err="1"/>
              <a:t>centeres</a:t>
            </a:r>
            <a:r>
              <a:rPr lang="en-US" baseline="0" dirty="0"/>
              <a:t> </a:t>
            </a:r>
            <a:r>
              <a:rPr lang="en-US" baseline="0" dirty="0" err="1"/>
              <a:t>freesurfer</a:t>
            </a:r>
            <a:r>
              <a:rPr lang="en-US" baseline="0" dirty="0"/>
              <a:t> and </a:t>
            </a:r>
            <a:r>
              <a:rPr lang="en-US" baseline="0" dirty="0" err="1"/>
              <a:t>fsfast</a:t>
            </a:r>
            <a:r>
              <a:rPr lang="en-US" baseline="0" dirty="0"/>
              <a:t> routine. As you may know, </a:t>
            </a:r>
            <a:r>
              <a:rPr lang="en-US" baseline="0" dirty="0" err="1"/>
              <a:t>freesurfer</a:t>
            </a:r>
            <a:r>
              <a:rPr lang="en-US" baseline="0" dirty="0"/>
              <a:t> is a structural </a:t>
            </a:r>
            <a:r>
              <a:rPr lang="en-US" baseline="0" dirty="0" err="1"/>
              <a:t>popline</a:t>
            </a:r>
            <a:r>
              <a:rPr lang="en-US" baseline="0" dirty="0"/>
              <a:t> for </a:t>
            </a:r>
            <a:r>
              <a:rPr lang="en-US" baseline="0" dirty="0" err="1"/>
              <a:t>cortial</a:t>
            </a:r>
            <a:r>
              <a:rPr lang="en-US" baseline="0" dirty="0"/>
              <a:t> surface reconstruction and lot’s of other things. </a:t>
            </a:r>
            <a:r>
              <a:rPr lang="en-US" baseline="0" dirty="0" err="1"/>
              <a:t>FsFast</a:t>
            </a:r>
            <a:r>
              <a:rPr lang="en-US" baseline="0" dirty="0"/>
              <a:t>, </a:t>
            </a:r>
            <a:r>
              <a:rPr lang="en-US" baseline="0" dirty="0" err="1"/>
              <a:t>developped</a:t>
            </a:r>
            <a:r>
              <a:rPr lang="en-US" baseline="0" dirty="0"/>
              <a:t> by </a:t>
            </a:r>
            <a:r>
              <a:rPr lang="en-US" baseline="0" dirty="0" err="1"/>
              <a:t>doug</a:t>
            </a:r>
            <a:r>
              <a:rPr lang="en-US" baseline="0" dirty="0"/>
              <a:t> </a:t>
            </a:r>
            <a:r>
              <a:rPr lang="en-US" baseline="0" dirty="0" err="1"/>
              <a:t>greeve</a:t>
            </a:r>
            <a:r>
              <a:rPr lang="en-US" baseline="0" dirty="0"/>
              <a:t>, is a </a:t>
            </a:r>
            <a:r>
              <a:rPr lang="en-US" baseline="0" dirty="0" err="1"/>
              <a:t>funcitonal</a:t>
            </a:r>
            <a:r>
              <a:rPr lang="en-US" baseline="0" dirty="0"/>
              <a:t> module, which is very well integrated with </a:t>
            </a:r>
            <a:r>
              <a:rPr lang="en-US" baseline="0" dirty="0" err="1"/>
              <a:t>freesurfer</a:t>
            </a:r>
            <a:r>
              <a:rPr lang="en-US" baseline="0" dirty="0"/>
              <a:t>, and has several advantages over these two. </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a:t>
            </a:fld>
            <a:endParaRPr lang="en-US"/>
          </a:p>
        </p:txBody>
      </p:sp>
    </p:spTree>
    <p:extLst>
      <p:ext uri="{BB962C8B-B14F-4D97-AF65-F5344CB8AC3E}">
        <p14:creationId xmlns:p14="http://schemas.microsoft.com/office/powerpoint/2010/main" val="30177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http://buddyboy600.deviantart.com/art/London-Big-Ben-vs-Boston-Custom-House-525853803</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Today</a:t>
            </a:r>
            <a:r>
              <a:rPr lang="en-US" baseline="0" dirty="0"/>
              <a:t> we will focus on the two software packages, SPM on one hand, and </a:t>
            </a:r>
            <a:r>
              <a:rPr lang="en-US" baseline="0" dirty="0" err="1"/>
              <a:t>fsFAST</a:t>
            </a:r>
            <a:r>
              <a:rPr lang="en-US" baseline="0" dirty="0"/>
              <a:t> on the 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of the main reasons for this choice is because I am most familiar with these two ones, and can’t tell you much about the other ones.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Another reason is </a:t>
            </a:r>
            <a:r>
              <a:rPr lang="en-US" baseline="0" dirty="0" err="1"/>
              <a:t>bacuase</a:t>
            </a:r>
            <a:r>
              <a:rPr lang="en-US" baseline="0" dirty="0"/>
              <a:t> SPM in particular, as I mentioned, is one of the oldest software packages and one of the most popular ones, and many of the general principles of fMRI analysis were invented and first implemented in SPM. We will compare it with </a:t>
            </a:r>
            <a:r>
              <a:rPr lang="en-US" baseline="0" dirty="0" err="1"/>
              <a:t>fsfast</a:t>
            </a:r>
            <a:r>
              <a:rPr lang="en-US" baseline="0" dirty="0"/>
              <a:t> and see what are the advantages and </a:t>
            </a:r>
            <a:r>
              <a:rPr lang="en-US" baseline="0" dirty="0" err="1"/>
              <a:t>disadvatages</a:t>
            </a:r>
            <a:r>
              <a:rPr lang="en-US" baseline="0" dirty="0"/>
              <a:t> of each.</a:t>
            </a:r>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8</a:t>
            </a:fld>
            <a:endParaRPr lang="en-US"/>
          </a:p>
        </p:txBody>
      </p:sp>
    </p:spTree>
    <p:extLst>
      <p:ext uri="{BB962C8B-B14F-4D97-AF65-F5344CB8AC3E}">
        <p14:creationId xmlns:p14="http://schemas.microsoft.com/office/powerpoint/2010/main" val="353175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9</a:t>
            </a:fld>
            <a:endParaRPr lang="en-US"/>
          </a:p>
        </p:txBody>
      </p:sp>
    </p:spTree>
    <p:extLst>
      <p:ext uri="{BB962C8B-B14F-4D97-AF65-F5344CB8AC3E}">
        <p14:creationId xmlns:p14="http://schemas.microsoft.com/office/powerpoint/2010/main" val="272193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first </a:t>
            </a:r>
            <a:r>
              <a:rPr lang="en-US" baseline="0" dirty="0" err="1"/>
              <a:t>preoprocessign</a:t>
            </a:r>
            <a:r>
              <a:rPr lang="en-US" baseline="0" dirty="0"/>
              <a:t> steps is motion correction.</a:t>
            </a:r>
            <a:endParaRPr lang="en-US" dirty="0"/>
          </a:p>
          <a:p>
            <a:r>
              <a:rPr lang="en-US" dirty="0"/>
              <a:t>Why do we need</a:t>
            </a:r>
            <a:r>
              <a:rPr lang="en-US" baseline="0" dirty="0"/>
              <a:t> motion correction?</a:t>
            </a:r>
          </a:p>
          <a:p>
            <a:r>
              <a:rPr lang="en-US" baseline="0" dirty="0"/>
              <a:t>During the fMRI experiment the subject is supposed to lay still inside the scanner, and they usually do so.</a:t>
            </a:r>
          </a:p>
          <a:p>
            <a:r>
              <a:rPr lang="en-US" baseline="0" dirty="0"/>
              <a:t>However, even your best volunteer won’t be perfect. And in fMRI, even a </a:t>
            </a:r>
            <a:r>
              <a:rPr lang="en-US" baseline="0" dirty="0" err="1"/>
              <a:t>frew</a:t>
            </a:r>
            <a:r>
              <a:rPr lang="en-US" baseline="0" dirty="0"/>
              <a:t> millimeters screw up your </a:t>
            </a:r>
            <a:r>
              <a:rPr lang="en-US" baseline="0" dirty="0" err="1"/>
              <a:t>experiemnt</a:t>
            </a:r>
            <a:r>
              <a:rPr lang="en-US" baseline="0" dirty="0"/>
              <a:t>. </a:t>
            </a:r>
          </a:p>
          <a:p>
            <a:r>
              <a:rPr lang="en-US" baseline="0" dirty="0"/>
              <a:t>Here is an example. Let’s say we are measuring a voxel located on the left </a:t>
            </a:r>
            <a:r>
              <a:rPr lang="en-US" baseline="0" dirty="0" err="1"/>
              <a:t>hemishere</a:t>
            </a:r>
            <a:r>
              <a:rPr lang="en-US" baseline="0" dirty="0"/>
              <a:t>, and the subject </a:t>
            </a:r>
            <a:r>
              <a:rPr lang="en-US" baseline="0" dirty="0" err="1"/>
              <a:t>suddently</a:t>
            </a:r>
            <a:r>
              <a:rPr lang="en-US" baseline="0" dirty="0"/>
              <a:t> moved.</a:t>
            </a:r>
          </a:p>
          <a:p>
            <a:r>
              <a:rPr lang="en-US" baseline="0" dirty="0"/>
              <a:t>As a result, the same voxel will be now recording activity from the empty space between the hemispheres, or even form the opposite hemisphere.</a:t>
            </a:r>
          </a:p>
        </p:txBody>
      </p:sp>
      <p:sp>
        <p:nvSpPr>
          <p:cNvPr id="4" name="Slide Number Placeholder 3"/>
          <p:cNvSpPr>
            <a:spLocks noGrp="1"/>
          </p:cNvSpPr>
          <p:nvPr>
            <p:ph type="sldNum" sz="quarter" idx="10"/>
          </p:nvPr>
        </p:nvSpPr>
        <p:spPr/>
        <p:txBody>
          <a:bodyPr/>
          <a:lstStyle/>
          <a:p>
            <a:fld id="{A8A6E086-2C0B-8A4E-9EE7-478F9D228A54}" type="slidenum">
              <a:rPr lang="en-US" smtClean="0"/>
              <a:t>12</a:t>
            </a:fld>
            <a:endParaRPr lang="en-US"/>
          </a:p>
        </p:txBody>
      </p:sp>
    </p:spTree>
    <p:extLst>
      <p:ext uri="{BB962C8B-B14F-4D97-AF65-F5344CB8AC3E}">
        <p14:creationId xmlns:p14="http://schemas.microsoft.com/office/powerpoint/2010/main" val="56187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3891923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4266016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595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884047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125518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2095500"/>
            <a:ext cx="8229600" cy="403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
        <p:nvSpPr>
          <p:cNvPr id="10" name="Text Placeholder 9"/>
          <p:cNvSpPr>
            <a:spLocks noGrp="1"/>
          </p:cNvSpPr>
          <p:nvPr>
            <p:ph type="body" sz="quarter" idx="13"/>
          </p:nvPr>
        </p:nvSpPr>
        <p:spPr>
          <a:xfrm>
            <a:off x="457200" y="1511300"/>
            <a:ext cx="822960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66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101803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294974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09F31-9ABD-3543-9A91-CFCE354D3FA9}"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367240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09F31-9ABD-3543-9A91-CFCE354D3FA9}"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75025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09F31-9ABD-3543-9A91-CFCE354D3FA9}"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873908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‹Nr.›</a:t>
            </a:fld>
            <a:endParaRPr lang="en-US"/>
          </a:p>
        </p:txBody>
      </p:sp>
    </p:spTree>
    <p:extLst>
      <p:ext uri="{BB962C8B-B14F-4D97-AF65-F5344CB8AC3E}">
        <p14:creationId xmlns:p14="http://schemas.microsoft.com/office/powerpoint/2010/main" val="345909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09F31-9ABD-3543-9A91-CFCE354D3FA9}" type="datetimeFigureOut">
              <a:rPr lang="en-US" smtClean="0"/>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B0B39-B8AA-BA40-8536-F8A79CD110B9}" type="slidenum">
              <a:rPr lang="en-US" smtClean="0"/>
              <a:t>‹Nr.›</a:t>
            </a:fld>
            <a:endParaRPr lang="en-US"/>
          </a:p>
        </p:txBody>
      </p:sp>
    </p:spTree>
    <p:extLst>
      <p:ext uri="{BB962C8B-B14F-4D97-AF65-F5344CB8AC3E}">
        <p14:creationId xmlns:p14="http://schemas.microsoft.com/office/powerpoint/2010/main" val="4084424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gif"/><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5.xml"/><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1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50.tif"/><Relationship Id="rId3" Type="http://schemas.openxmlformats.org/officeDocument/2006/relationships/image" Target="../media/image45.tif"/><Relationship Id="rId7" Type="http://schemas.openxmlformats.org/officeDocument/2006/relationships/image" Target="../media/image49.t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tif"/><Relationship Id="rId5" Type="http://schemas.openxmlformats.org/officeDocument/2006/relationships/image" Target="../media/image47.tif"/><Relationship Id="rId4" Type="http://schemas.openxmlformats.org/officeDocument/2006/relationships/image" Target="../media/image46.tif"/></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gif"/><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s://surfer.nmr.mgh.harvard.edu/fswiki/FsFastTutorialV5.1" TargetMode="External"/><Relationship Id="rId2" Type="http://schemas.openxmlformats.org/officeDocument/2006/relationships/hyperlink" Target="http://imaging.mrc-cbu.cam.ac.uk/imaging/SpmMiniCourse" TargetMode="External"/><Relationship Id="rId1" Type="http://schemas.openxmlformats.org/officeDocument/2006/relationships/slideLayout" Target="../slideLayouts/slideLayout2.xml"/><Relationship Id="rId5" Type="http://schemas.openxmlformats.org/officeDocument/2006/relationships/hyperlink" Target="https://www.youtube.com/watch?v=Q1RoThGmuxk" TargetMode="External"/><Relationship Id="rId4" Type="http://schemas.openxmlformats.org/officeDocument/2006/relationships/hyperlink" Target="https://surfer.nmr.mgh.harvard.edu/pub/docs/fsfast.april2011.ppt"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fMRI preprocessing:</a:t>
            </a:r>
            <a:br>
              <a:rPr lang="en-US" dirty="0"/>
            </a:br>
            <a:r>
              <a:rPr lang="en-US" dirty="0"/>
              <a:t>past and present</a:t>
            </a:r>
          </a:p>
        </p:txBody>
      </p:sp>
      <p:sp>
        <p:nvSpPr>
          <p:cNvPr id="3" name="Subtitle 2"/>
          <p:cNvSpPr>
            <a:spLocks noGrp="1"/>
          </p:cNvSpPr>
          <p:nvPr>
            <p:ph type="subTitle" idx="1"/>
          </p:nvPr>
        </p:nvSpPr>
        <p:spPr/>
        <p:txBody>
          <a:bodyPr/>
          <a:lstStyle/>
          <a:p>
            <a:r>
              <a:rPr lang="en-US" dirty="0"/>
              <a:t>Natalia Zaretskaya</a:t>
            </a:r>
          </a:p>
        </p:txBody>
      </p:sp>
    </p:spTree>
    <p:extLst>
      <p:ext uri="{BB962C8B-B14F-4D97-AF65-F5344CB8AC3E}">
        <p14:creationId xmlns:p14="http://schemas.microsoft.com/office/powerpoint/2010/main" val="394504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8247308"/>
              </p:ext>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4BD82524-7FB5-4462-A1CB-F3F6598DE5D4}"/>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99370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06F8D4E7-5B62-4EEE-BF36-C1C0DFFA8430}"/>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96147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correction</a:t>
            </a:r>
          </a:p>
        </p:txBody>
      </p:sp>
      <p:pic>
        <p:nvPicPr>
          <p:cNvPr id="5" name="Content Placeholder 4" descr="InScannerSIBR.jpg"/>
          <p:cNvPicPr>
            <a:picLocks noGrp="1" noChangeAspect="1"/>
          </p:cNvPicPr>
          <p:nvPr>
            <p:ph sz="half" idx="1"/>
          </p:nvPr>
        </p:nvPicPr>
        <p:blipFill>
          <a:blip r:embed="rId3">
            <a:extLst>
              <a:ext uri="{28A0092B-C50C-407E-A947-70E740481C1C}">
                <a14:useLocalDpi xmlns:a14="http://schemas.microsoft.com/office/drawing/2010/main" val="0"/>
              </a:ext>
            </a:extLst>
          </a:blip>
          <a:srcRect t="-41859" b="-41859"/>
          <a:stretch>
            <a:fillRect/>
          </a:stretch>
        </p:blipFill>
        <p:spPr/>
      </p:pic>
      <p:grpSp>
        <p:nvGrpSpPr>
          <p:cNvPr id="11" name="Group 10"/>
          <p:cNvGrpSpPr>
            <a:grpSpLocks noChangeAspect="1"/>
          </p:cNvGrpSpPr>
          <p:nvPr/>
        </p:nvGrpSpPr>
        <p:grpSpPr>
          <a:xfrm>
            <a:off x="4685250" y="2989982"/>
            <a:ext cx="4320000" cy="1807161"/>
            <a:chOff x="457200" y="4230240"/>
            <a:chExt cx="5400000" cy="2258951"/>
          </a:xfrm>
        </p:grpSpPr>
        <p:graphicFrame>
          <p:nvGraphicFramePr>
            <p:cNvPr id="12" name="Chart 11"/>
            <p:cNvGraphicFramePr>
              <a:graphicFrameLocks noChangeAspect="1"/>
            </p:cNvGraphicFramePr>
            <p:nvPr>
              <p:extLst>
                <p:ext uri="{D42A27DB-BD31-4B8C-83A1-F6EECF244321}">
                  <p14:modId xmlns:p14="http://schemas.microsoft.com/office/powerpoint/2010/main" val="3164693447"/>
                </p:ext>
              </p:extLst>
            </p:nvPr>
          </p:nvGraphicFramePr>
          <p:xfrm>
            <a:off x="457200" y="5048319"/>
            <a:ext cx="5400000" cy="1440872"/>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1094970" y="4237093"/>
              <a:ext cx="1080000" cy="1104504"/>
            </a:xfrm>
            <a:prstGeom prst="rect">
              <a:avLst/>
            </a:prstGeom>
          </p:spPr>
        </p:pic>
        <p:pic>
          <p:nvPicPr>
            <p:cNvPr id="14" name="Picture 13"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2722920" y="4250461"/>
              <a:ext cx="1080000" cy="1104504"/>
            </a:xfrm>
            <a:prstGeom prst="rect">
              <a:avLst/>
            </a:prstGeom>
          </p:spPr>
        </p:pic>
        <p:pic>
          <p:nvPicPr>
            <p:cNvPr id="15" name="Picture 14"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4333284" y="4230240"/>
              <a:ext cx="1080000" cy="1104504"/>
            </a:xfrm>
            <a:prstGeom prst="rect">
              <a:avLst/>
            </a:prstGeom>
          </p:spPr>
        </p:pic>
      </p:grpSp>
      <p:sp>
        <p:nvSpPr>
          <p:cNvPr id="16" name="Rectangle 15"/>
          <p:cNvSpPr/>
          <p:nvPr/>
        </p:nvSpPr>
        <p:spPr>
          <a:xfrm>
            <a:off x="550452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a:spLocks noChangeAspect="1"/>
          </p:cNvSpPr>
          <p:nvPr/>
        </p:nvSpPr>
        <p:spPr>
          <a:xfrm>
            <a:off x="680627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809532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p:cNvGrpSpPr/>
          <p:nvPr/>
        </p:nvGrpSpPr>
        <p:grpSpPr>
          <a:xfrm>
            <a:off x="6499935" y="3014327"/>
            <a:ext cx="881702" cy="883603"/>
            <a:chOff x="2968611" y="4199869"/>
            <a:chExt cx="881702" cy="883603"/>
          </a:xfrm>
        </p:grpSpPr>
        <p:sp>
          <p:nvSpPr>
            <p:cNvPr id="20" name="Rectangle 19"/>
            <p:cNvSpPr/>
            <p:nvPr/>
          </p:nvSpPr>
          <p:spPr>
            <a:xfrm>
              <a:off x="2968611" y="4200678"/>
              <a:ext cx="863999" cy="87290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descr="epi_example.jpg"/>
            <p:cNvPicPr>
              <a:picLocks noChangeAspect="1"/>
            </p:cNvPicPr>
            <p:nvPr/>
          </p:nvPicPr>
          <p:blipFill rotWithShape="1">
            <a:blip r:embed="rId6">
              <a:extLst>
                <a:ext uri="{BEBA8EAE-BF5A-486C-A8C5-ECC9F3942E4B}">
                  <a14:imgProps xmlns:a14="http://schemas.microsoft.com/office/drawing/2010/main">
                    <a14:imgLayer r:embed="rId7">
                      <a14:imgEffect>
                        <a14:backgroundRemoval t="41589" b="99533" l="4688" r="44141">
                          <a14:foregroundMark x1="8984" y1="59346" x2="8984" y2="59346"/>
                          <a14:foregroundMark x1="8203" y1="64953" x2="8203" y2="64953"/>
                          <a14:foregroundMark x1="10156" y1="54673" x2="10156" y2="54673"/>
                          <a14:foregroundMark x1="11719" y1="50000" x2="11719" y2="50000"/>
                          <a14:foregroundMark x1="14063" y1="44860" x2="14063" y2="44860"/>
                          <a14:foregroundMark x1="7422" y1="69159" x2="7422" y2="69159"/>
                          <a14:foregroundMark x1="7031" y1="74299" x2="7031" y2="74299"/>
                          <a14:foregroundMark x1="10156" y1="88318" x2="10156" y2="88318"/>
                          <a14:foregroundMark x1="11328" y1="91589" x2="11328" y2="91589"/>
                          <a14:foregroundMark x1="12500" y1="93458" x2="12500" y2="93458"/>
                          <a14:foregroundMark x1="14063" y1="96729" x2="14063" y2="96729"/>
                          <a14:foregroundMark x1="36719" y1="94860" x2="36719" y2="94860"/>
                          <a14:foregroundMark x1="37891" y1="91589" x2="37891" y2="91589"/>
                          <a14:foregroundMark x1="39844" y1="88785" x2="39844" y2="88785"/>
                          <a14:foregroundMark x1="41406" y1="85047" x2="41406" y2="85047"/>
                          <a14:foregroundMark x1="42188" y1="82243" x2="42188" y2="82243"/>
                          <a14:foregroundMark x1="41016" y1="57944" x2="41016" y2="57944"/>
                          <a14:foregroundMark x1="41797" y1="63084" x2="41797" y2="63084"/>
                          <a14:foregroundMark x1="39844" y1="52336" x2="39844" y2="52336"/>
                          <a14:foregroundMark x1="42578" y1="70093" x2="42578" y2="70093"/>
                          <a14:foregroundMark x1="7813" y1="83645" x2="7813" y2="83645"/>
                          <a14:foregroundMark x1="7031" y1="78505" x2="7031" y2="78505"/>
                          <a14:foregroundMark x1="7422" y1="81776" x2="7422" y2="81776"/>
                          <a14:foregroundMark x1="8984" y1="85981" x2="8984" y2="85981"/>
                          <a14:foregroundMark x1="12500" y1="48131" x2="12500" y2="48131"/>
                          <a14:foregroundMark x1="10938" y1="52804" x2="10938" y2="52804"/>
                          <a14:foregroundMark x1="36719" y1="45327" x2="36719" y2="45327"/>
                          <a14:foregroundMark x1="35156" y1="43458" x2="35156" y2="43458"/>
                        </a14:backgroundRemoval>
                      </a14:imgEffect>
                    </a14:imgLayer>
                  </a14:imgProps>
                </a:ext>
                <a:ext uri="{28A0092B-C50C-407E-A947-70E740481C1C}">
                  <a14:useLocalDpi xmlns:a14="http://schemas.microsoft.com/office/drawing/2010/main" val="0"/>
                </a:ext>
              </a:extLst>
            </a:blip>
            <a:srcRect l="4232" t="41364" r="53418"/>
            <a:stretch/>
          </p:blipFill>
          <p:spPr>
            <a:xfrm rot="1129514">
              <a:off x="2986313" y="4199869"/>
              <a:ext cx="864000" cy="883603"/>
            </a:xfrm>
            <a:prstGeom prst="rect">
              <a:avLst/>
            </a:prstGeom>
          </p:spPr>
        </p:pic>
      </p:grpSp>
      <p:sp>
        <p:nvSpPr>
          <p:cNvPr id="22" name="Rectangle 21"/>
          <p:cNvSpPr>
            <a:spLocks noChangeAspect="1"/>
          </p:cNvSpPr>
          <p:nvPr/>
        </p:nvSpPr>
        <p:spPr>
          <a:xfrm>
            <a:off x="680627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p:cNvSpPr txBox="1"/>
          <p:nvPr/>
        </p:nvSpPr>
        <p:spPr>
          <a:xfrm>
            <a:off x="2329425" y="1278528"/>
            <a:ext cx="4482160" cy="369332"/>
          </a:xfrm>
          <a:prstGeom prst="rect">
            <a:avLst/>
          </a:prstGeom>
          <a:noFill/>
        </p:spPr>
        <p:txBody>
          <a:bodyPr wrap="square" rtlCol="0">
            <a:spAutoFit/>
          </a:bodyPr>
          <a:lstStyle/>
          <a:p>
            <a:r>
              <a:rPr lang="en-US" dirty="0"/>
              <a:t>Purpose: compensate for subject movement</a:t>
            </a:r>
          </a:p>
        </p:txBody>
      </p:sp>
    </p:spTree>
    <p:extLst>
      <p:ext uri="{BB962C8B-B14F-4D97-AF65-F5344CB8AC3E}">
        <p14:creationId xmlns:p14="http://schemas.microsoft.com/office/powerpoint/2010/main" val="232207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correction</a:t>
            </a:r>
          </a:p>
        </p:txBody>
      </p:sp>
      <p:pic>
        <p:nvPicPr>
          <p:cNvPr id="6" name="Content Placeholder 5" descr="rollpitchyaw copy.jpg"/>
          <p:cNvPicPr>
            <a:picLocks noGrp="1" noChangeAspect="1"/>
          </p:cNvPicPr>
          <p:nvPr>
            <p:ph sz="half" idx="1"/>
          </p:nvPr>
        </p:nvPicPr>
        <p:blipFill>
          <a:blip r:embed="rId3">
            <a:extLst>
              <a:ext uri="{28A0092B-C50C-407E-A947-70E740481C1C}">
                <a14:useLocalDpi xmlns:a14="http://schemas.microsoft.com/office/drawing/2010/main" val="0"/>
              </a:ext>
            </a:extLst>
          </a:blip>
          <a:srcRect l="13365" r="13365"/>
          <a:stretch>
            <a:fillRect/>
          </a:stretch>
        </p:blipFill>
        <p:spPr>
          <a:xfrm>
            <a:off x="847858" y="1492343"/>
            <a:ext cx="3106027" cy="3480851"/>
          </a:xfrm>
        </p:spPr>
      </p:pic>
      <p:pic>
        <p:nvPicPr>
          <p:cNvPr id="7" name="Content Placeholder 6"/>
          <p:cNvPicPr>
            <a:picLocks noGrp="1" noChangeAspect="1"/>
          </p:cNvPicPr>
          <p:nvPr>
            <p:ph sz="half" idx="2"/>
          </p:nvPr>
        </p:nvPicPr>
        <p:blipFill>
          <a:blip r:embed="rId4"/>
          <a:srcRect t="-27129" b="-27129"/>
          <a:stretch>
            <a:fillRect/>
          </a:stretch>
        </p:blipFill>
        <p:spPr/>
      </p:pic>
      <p:sp>
        <p:nvSpPr>
          <p:cNvPr id="8" name="TextBox 7"/>
          <p:cNvSpPr txBox="1"/>
          <p:nvPr/>
        </p:nvSpPr>
        <p:spPr>
          <a:xfrm>
            <a:off x="6293498" y="5315342"/>
            <a:ext cx="1051302" cy="369332"/>
          </a:xfrm>
          <a:prstGeom prst="rect">
            <a:avLst/>
          </a:prstGeom>
          <a:noFill/>
        </p:spPr>
        <p:txBody>
          <a:bodyPr wrap="none" rtlCol="0">
            <a:spAutoFit/>
          </a:bodyPr>
          <a:lstStyle/>
          <a:p>
            <a:r>
              <a:rPr lang="en-US" dirty="0"/>
              <a:t># volume</a:t>
            </a:r>
          </a:p>
        </p:txBody>
      </p:sp>
      <p:sp>
        <p:nvSpPr>
          <p:cNvPr id="3" name="TextBox 2"/>
          <p:cNvSpPr txBox="1"/>
          <p:nvPr/>
        </p:nvSpPr>
        <p:spPr>
          <a:xfrm>
            <a:off x="780863" y="4946010"/>
            <a:ext cx="3538837" cy="369332"/>
          </a:xfrm>
          <a:prstGeom prst="rect">
            <a:avLst/>
          </a:prstGeom>
          <a:noFill/>
        </p:spPr>
        <p:txBody>
          <a:bodyPr wrap="none" rtlCol="0">
            <a:spAutoFit/>
          </a:bodyPr>
          <a:lstStyle/>
          <a:p>
            <a:r>
              <a:rPr lang="en-US" dirty="0"/>
              <a:t>6 parameter “rigid body” transform</a:t>
            </a:r>
          </a:p>
        </p:txBody>
      </p:sp>
      <p:pic>
        <p:nvPicPr>
          <p:cNvPr id="9" name="Picture 8"/>
          <p:cNvPicPr>
            <a:picLocks noChangeAspect="1"/>
          </p:cNvPicPr>
          <p:nvPr/>
        </p:nvPicPr>
        <p:blipFill rotWithShape="1">
          <a:blip r:embed="rId5"/>
          <a:srcRect t="-1" b="51797"/>
          <a:stretch/>
        </p:blipFill>
        <p:spPr>
          <a:xfrm>
            <a:off x="1042595" y="5333645"/>
            <a:ext cx="2160000" cy="1075769"/>
          </a:xfrm>
          <a:prstGeom prst="rect">
            <a:avLst/>
          </a:prstGeom>
        </p:spPr>
      </p:pic>
      <p:sp>
        <p:nvSpPr>
          <p:cNvPr id="10" name="TextBox 9"/>
          <p:cNvSpPr txBox="1"/>
          <p:nvPr/>
        </p:nvSpPr>
        <p:spPr>
          <a:xfrm>
            <a:off x="807458" y="5325319"/>
            <a:ext cx="402674" cy="369332"/>
          </a:xfrm>
          <a:prstGeom prst="rect">
            <a:avLst/>
          </a:prstGeom>
          <a:noFill/>
        </p:spPr>
        <p:txBody>
          <a:bodyPr wrap="none" rtlCol="0">
            <a:spAutoFit/>
          </a:bodyPr>
          <a:lstStyle/>
          <a:p>
            <a:r>
              <a:rPr lang="en-US" dirty="0"/>
              <a:t>3x</a:t>
            </a:r>
          </a:p>
        </p:txBody>
      </p:sp>
      <p:sp>
        <p:nvSpPr>
          <p:cNvPr id="11" name="TextBox 10"/>
          <p:cNvSpPr txBox="1"/>
          <p:nvPr/>
        </p:nvSpPr>
        <p:spPr>
          <a:xfrm>
            <a:off x="2128088" y="5336475"/>
            <a:ext cx="402674" cy="369332"/>
          </a:xfrm>
          <a:prstGeom prst="rect">
            <a:avLst/>
          </a:prstGeom>
          <a:noFill/>
        </p:spPr>
        <p:txBody>
          <a:bodyPr wrap="none" rtlCol="0">
            <a:spAutoFit/>
          </a:bodyPr>
          <a:lstStyle/>
          <a:p>
            <a:r>
              <a:rPr lang="en-US" dirty="0"/>
              <a:t>3x</a:t>
            </a:r>
          </a:p>
        </p:txBody>
      </p:sp>
      <p:sp>
        <p:nvSpPr>
          <p:cNvPr id="12" name="TextBox 11"/>
          <p:cNvSpPr txBox="1"/>
          <p:nvPr/>
        </p:nvSpPr>
        <p:spPr>
          <a:xfrm>
            <a:off x="2329425" y="1278528"/>
            <a:ext cx="4482160" cy="369332"/>
          </a:xfrm>
          <a:prstGeom prst="rect">
            <a:avLst/>
          </a:prstGeom>
          <a:noFill/>
        </p:spPr>
        <p:txBody>
          <a:bodyPr wrap="square" rtlCol="0">
            <a:spAutoFit/>
          </a:bodyPr>
          <a:lstStyle/>
          <a:p>
            <a:r>
              <a:rPr lang="en-US" dirty="0"/>
              <a:t>Purpose: compensate for subject movement</a:t>
            </a:r>
          </a:p>
        </p:txBody>
      </p:sp>
    </p:spTree>
    <p:extLst>
      <p:ext uri="{BB962C8B-B14F-4D97-AF65-F5344CB8AC3E}">
        <p14:creationId xmlns:p14="http://schemas.microsoft.com/office/powerpoint/2010/main" val="287619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Slice-time correction</a:t>
            </a:r>
          </a:p>
        </p:txBody>
      </p:sp>
      <p:pic>
        <p:nvPicPr>
          <p:cNvPr id="5" name="Content Placeholder 4"/>
          <p:cNvPicPr>
            <a:picLocks noGrp="1" noChangeAspect="1"/>
          </p:cNvPicPr>
          <p:nvPr>
            <p:ph sz="half" idx="1"/>
          </p:nvPr>
        </p:nvPicPr>
        <p:blipFill>
          <a:blip r:embed="rId3"/>
          <a:srcRect t="-29627" b="-29627"/>
          <a:stretch>
            <a:fillRect/>
          </a:stretch>
        </p:blipFill>
        <p:spPr/>
      </p:pic>
      <p:pic>
        <p:nvPicPr>
          <p:cNvPr id="8" name="Picture 7" descr="axial_coronal_saggital.gif"/>
          <p:cNvPicPr>
            <a:picLocks noChangeAspect="1"/>
          </p:cNvPicPr>
          <p:nvPr/>
        </p:nvPicPr>
        <p:blipFill rotWithShape="1">
          <a:blip r:embed="rId4">
            <a:extLst>
              <a:ext uri="{28A0092B-C50C-407E-A947-70E740481C1C}">
                <a14:useLocalDpi xmlns:a14="http://schemas.microsoft.com/office/drawing/2010/main" val="0"/>
              </a:ext>
            </a:extLst>
          </a:blip>
          <a:srcRect r="61618" b="11693"/>
          <a:stretch/>
        </p:blipFill>
        <p:spPr>
          <a:xfrm flipH="1">
            <a:off x="1865569" y="1314178"/>
            <a:ext cx="1105416" cy="1095618"/>
          </a:xfrm>
          <a:prstGeom prst="rect">
            <a:avLst/>
          </a:prstGeom>
        </p:spPr>
      </p:pic>
      <p:pic>
        <p:nvPicPr>
          <p:cNvPr id="9" name="Picture 8" descr="axial_coronal_saggital.gif"/>
          <p:cNvPicPr>
            <a:picLocks noChangeAspect="1"/>
          </p:cNvPicPr>
          <p:nvPr/>
        </p:nvPicPr>
        <p:blipFill rotWithShape="1">
          <a:blip r:embed="rId4">
            <a:extLst>
              <a:ext uri="{28A0092B-C50C-407E-A947-70E740481C1C}">
                <a14:useLocalDpi xmlns:a14="http://schemas.microsoft.com/office/drawing/2010/main" val="0"/>
              </a:ext>
            </a:extLst>
          </a:blip>
          <a:srcRect l="68133" b="12094"/>
          <a:stretch/>
        </p:blipFill>
        <p:spPr>
          <a:xfrm flipH="1">
            <a:off x="6519424" y="1417638"/>
            <a:ext cx="917756" cy="1090640"/>
          </a:xfrm>
          <a:prstGeom prst="rect">
            <a:avLst/>
          </a:prstGeom>
        </p:spPr>
      </p:pic>
      <p:pic>
        <p:nvPicPr>
          <p:cNvPr id="12" name="Picture 5" descr="sliceti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598" y="3168727"/>
            <a:ext cx="4320000" cy="1245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9"/>
          <p:cNvSpPr txBox="1"/>
          <p:nvPr/>
        </p:nvSpPr>
        <p:spPr>
          <a:xfrm>
            <a:off x="1698370" y="1114177"/>
            <a:ext cx="5738810" cy="369332"/>
          </a:xfrm>
          <a:prstGeom prst="rect">
            <a:avLst/>
          </a:prstGeom>
          <a:noFill/>
        </p:spPr>
        <p:txBody>
          <a:bodyPr wrap="square" rtlCol="0">
            <a:spAutoFit/>
          </a:bodyPr>
          <a:lstStyle/>
          <a:p>
            <a:pPr algn="ctr"/>
            <a:r>
              <a:rPr lang="en-US" dirty="0"/>
              <a:t>Purpose: compensate for the lag in slice acquisition</a:t>
            </a:r>
          </a:p>
        </p:txBody>
      </p:sp>
      <p:sp>
        <p:nvSpPr>
          <p:cNvPr id="3" name="TextBox 2"/>
          <p:cNvSpPr txBox="1"/>
          <p:nvPr/>
        </p:nvSpPr>
        <p:spPr>
          <a:xfrm>
            <a:off x="4813709" y="2776291"/>
            <a:ext cx="1123437" cy="369332"/>
          </a:xfrm>
          <a:prstGeom prst="rect">
            <a:avLst/>
          </a:prstGeom>
          <a:noFill/>
        </p:spPr>
        <p:txBody>
          <a:bodyPr wrap="none" rtlCol="0">
            <a:spAutoFit/>
          </a:bodyPr>
          <a:lstStyle/>
          <a:p>
            <a:r>
              <a:rPr lang="en-US" dirty="0"/>
              <a:t>ascending</a:t>
            </a:r>
          </a:p>
        </p:txBody>
      </p:sp>
      <p:sp>
        <p:nvSpPr>
          <p:cNvPr id="13" name="TextBox 12"/>
          <p:cNvSpPr txBox="1"/>
          <p:nvPr/>
        </p:nvSpPr>
        <p:spPr>
          <a:xfrm>
            <a:off x="7312970" y="2778780"/>
            <a:ext cx="1250350" cy="369332"/>
          </a:xfrm>
          <a:prstGeom prst="rect">
            <a:avLst/>
          </a:prstGeom>
          <a:noFill/>
        </p:spPr>
        <p:txBody>
          <a:bodyPr wrap="none" rtlCol="0">
            <a:spAutoFit/>
          </a:bodyPr>
          <a:lstStyle/>
          <a:p>
            <a:r>
              <a:rPr lang="en-US" dirty="0"/>
              <a:t>interleaved</a:t>
            </a:r>
          </a:p>
        </p:txBody>
      </p:sp>
    </p:spTree>
    <p:extLst>
      <p:ext uri="{BB962C8B-B14F-4D97-AF65-F5344CB8AC3E}">
        <p14:creationId xmlns:p14="http://schemas.microsoft.com/office/powerpoint/2010/main" val="244541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Slice-time correction</a:t>
            </a:r>
          </a:p>
        </p:txBody>
      </p:sp>
      <p:sp>
        <p:nvSpPr>
          <p:cNvPr id="15" name="TextBox 14"/>
          <p:cNvSpPr txBox="1"/>
          <p:nvPr/>
        </p:nvSpPr>
        <p:spPr>
          <a:xfrm>
            <a:off x="1698370" y="1114177"/>
            <a:ext cx="5738810" cy="369332"/>
          </a:xfrm>
          <a:prstGeom prst="rect">
            <a:avLst/>
          </a:prstGeom>
          <a:noFill/>
        </p:spPr>
        <p:txBody>
          <a:bodyPr wrap="square" rtlCol="0">
            <a:spAutoFit/>
          </a:bodyPr>
          <a:lstStyle/>
          <a:p>
            <a:pPr algn="ctr"/>
            <a:r>
              <a:rPr lang="en-US" dirty="0"/>
              <a:t>Purpose: compensate for the lag in slice acquisition</a:t>
            </a:r>
          </a:p>
        </p:txBody>
      </p:sp>
      <p:graphicFrame>
        <p:nvGraphicFramePr>
          <p:cNvPr id="17" name="Chart 16"/>
          <p:cNvGraphicFramePr>
            <a:graphicFrameLocks/>
          </p:cNvGraphicFramePr>
          <p:nvPr>
            <p:extLst>
              <p:ext uri="{D42A27DB-BD31-4B8C-83A1-F6EECF244321}">
                <p14:modId xmlns:p14="http://schemas.microsoft.com/office/powerpoint/2010/main" val="1909040417"/>
              </p:ext>
            </p:extLst>
          </p:nvPr>
        </p:nvGraphicFramePr>
        <p:xfrm>
          <a:off x="5041979" y="1667957"/>
          <a:ext cx="360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2151658522"/>
              </p:ext>
            </p:extLst>
          </p:nvPr>
        </p:nvGraphicFramePr>
        <p:xfrm>
          <a:off x="4970645" y="2047388"/>
          <a:ext cx="3600000" cy="1215367"/>
        </p:xfrm>
        <a:graphic>
          <a:graphicData uri="http://schemas.openxmlformats.org/drawingml/2006/chart">
            <c:chart xmlns:c="http://schemas.openxmlformats.org/drawingml/2006/chart" xmlns:r="http://schemas.openxmlformats.org/officeDocument/2006/relationships" r:id="rId4"/>
          </a:graphicData>
        </a:graphic>
      </p:graphicFrame>
      <p:grpSp>
        <p:nvGrpSpPr>
          <p:cNvPr id="53" name="Group 52"/>
          <p:cNvGrpSpPr/>
          <p:nvPr/>
        </p:nvGrpSpPr>
        <p:grpSpPr>
          <a:xfrm>
            <a:off x="5038448" y="4014079"/>
            <a:ext cx="3603531" cy="2160000"/>
            <a:chOff x="5277504" y="4268076"/>
            <a:chExt cx="3603531" cy="2160000"/>
          </a:xfrm>
        </p:grpSpPr>
        <p:graphicFrame>
          <p:nvGraphicFramePr>
            <p:cNvPr id="19" name="Chart 18"/>
            <p:cNvGraphicFramePr>
              <a:graphicFrameLocks/>
            </p:cNvGraphicFramePr>
            <p:nvPr>
              <p:extLst>
                <p:ext uri="{D42A27DB-BD31-4B8C-83A1-F6EECF244321}">
                  <p14:modId xmlns:p14="http://schemas.microsoft.com/office/powerpoint/2010/main" val="2954241003"/>
                </p:ext>
              </p:extLst>
            </p:nvPr>
          </p:nvGraphicFramePr>
          <p:xfrm>
            <a:off x="5277504" y="4268076"/>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3823182667"/>
                </p:ext>
              </p:extLst>
            </p:nvPr>
          </p:nvGraphicFramePr>
          <p:xfrm>
            <a:off x="5281035" y="4590609"/>
            <a:ext cx="3600000" cy="1280621"/>
          </p:xfrm>
          <a:graphic>
            <a:graphicData uri="http://schemas.openxmlformats.org/drawingml/2006/chart">
              <c:chart xmlns:c="http://schemas.openxmlformats.org/drawingml/2006/chart" xmlns:r="http://schemas.openxmlformats.org/officeDocument/2006/relationships" r:id="rId6"/>
            </a:graphicData>
          </a:graphic>
        </p:graphicFrame>
      </p:grpSp>
      <p:pic>
        <p:nvPicPr>
          <p:cNvPr id="22" name="Content Placeholder 27"/>
          <p:cNvPicPr>
            <a:picLocks noGrp="1" noChangeAspect="1"/>
          </p:cNvPicPr>
          <p:nvPr>
            <p:ph sz="half" idx="1"/>
          </p:nvPr>
        </p:nvPicPr>
        <p:blipFill>
          <a:blip r:embed="rId7"/>
          <a:srcRect t="-18308" b="-18308"/>
          <a:stretch>
            <a:fillRect/>
          </a:stretch>
        </p:blipFill>
        <p:spPr>
          <a:xfrm flipH="1">
            <a:off x="457200" y="1600200"/>
            <a:ext cx="4038600" cy="4525963"/>
          </a:xfrm>
          <a:prstGeom prst="rect">
            <a:avLst/>
          </a:prstGeom>
        </p:spPr>
      </p:pic>
      <p:sp>
        <p:nvSpPr>
          <p:cNvPr id="23" name="Rectangle 22"/>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flipH="1">
            <a:off x="2161410" y="4864861"/>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Cube 40"/>
          <p:cNvSpPr/>
          <p:nvPr/>
        </p:nvSpPr>
        <p:spPr>
          <a:xfrm flipH="1">
            <a:off x="2161410" y="2450795"/>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3375541" y="3943523"/>
            <a:ext cx="2870065" cy="6096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2970192" y="2606072"/>
            <a:ext cx="2870065" cy="75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6"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47"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48" name="Chart 47"/>
          <p:cNvGraphicFramePr>
            <a:graphicFrameLocks/>
          </p:cNvGraphicFramePr>
          <p:nvPr>
            <p:extLst>
              <p:ext uri="{D42A27DB-BD31-4B8C-83A1-F6EECF244321}">
                <p14:modId xmlns:p14="http://schemas.microsoft.com/office/powerpoint/2010/main" val="2799140141"/>
              </p:ext>
            </p:extLst>
          </p:nvPr>
        </p:nvGraphicFramePr>
        <p:xfrm>
          <a:off x="2603131" y="4739749"/>
          <a:ext cx="2160000" cy="180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9" name="Chart 48"/>
          <p:cNvGraphicFramePr>
            <a:graphicFrameLocks/>
          </p:cNvGraphicFramePr>
          <p:nvPr>
            <p:extLst>
              <p:ext uri="{D42A27DB-BD31-4B8C-83A1-F6EECF244321}">
                <p14:modId xmlns:p14="http://schemas.microsoft.com/office/powerpoint/2010/main" val="947450331"/>
              </p:ext>
            </p:extLst>
          </p:nvPr>
        </p:nvGraphicFramePr>
        <p:xfrm>
          <a:off x="2603131" y="1563065"/>
          <a:ext cx="2160000" cy="1800000"/>
        </p:xfrm>
        <a:graphic>
          <a:graphicData uri="http://schemas.openxmlformats.org/drawingml/2006/chart">
            <c:chart xmlns:c="http://schemas.openxmlformats.org/drawingml/2006/chart" xmlns:r="http://schemas.openxmlformats.org/officeDocument/2006/relationships" r:id="rId9"/>
          </a:graphicData>
        </a:graphic>
      </p:graphicFrame>
      <p:sp>
        <p:nvSpPr>
          <p:cNvPr id="50" name="4-Point Star 49"/>
          <p:cNvSpPr/>
          <p:nvPr/>
        </p:nvSpPr>
        <p:spPr>
          <a:xfrm>
            <a:off x="2993406" y="596689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4-Point Star 50"/>
          <p:cNvSpPr/>
          <p:nvPr/>
        </p:nvSpPr>
        <p:spPr>
          <a:xfrm>
            <a:off x="3094743" y="239187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86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153883"/>
            <a:ext cx="8229600" cy="359135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p:cNvSpPr>
            <a:spLocks noGrp="1"/>
          </p:cNvSpPr>
          <p:nvPr>
            <p:ph sz="half" idx="1"/>
          </p:nvPr>
        </p:nvSpPr>
        <p:spPr/>
        <p:txBody>
          <a:bodyPr/>
          <a:lstStyle/>
          <a:p>
            <a:endParaRPr lang="en-US" dirty="0"/>
          </a:p>
        </p:txBody>
      </p:sp>
      <p:sp>
        <p:nvSpPr>
          <p:cNvPr id="2" name="Title 1"/>
          <p:cNvSpPr>
            <a:spLocks noGrp="1"/>
          </p:cNvSpPr>
          <p:nvPr>
            <p:ph type="title"/>
          </p:nvPr>
        </p:nvSpPr>
        <p:spPr/>
        <p:txBody>
          <a:bodyPr>
            <a:normAutofit fontScale="90000"/>
          </a:bodyPr>
          <a:lstStyle/>
          <a:p>
            <a:r>
              <a:rPr lang="en-US" dirty="0"/>
              <a:t>Slice time correction: before or after motion correction?</a:t>
            </a:r>
          </a:p>
        </p:txBody>
      </p:sp>
      <p:pic>
        <p:nvPicPr>
          <p:cNvPr id="22" name="Content Placeholder 27"/>
          <p:cNvPicPr>
            <a:picLocks noGrp="1" noChangeAspect="1"/>
          </p:cNvPicPr>
          <p:nvPr>
            <p:ph sz="half" idx="1"/>
          </p:nvPr>
        </p:nvPicPr>
        <p:blipFill>
          <a:blip r:embed="rId3"/>
          <a:srcRect t="-18308" b="-18308"/>
          <a:stretch>
            <a:fillRect/>
          </a:stretch>
        </p:blipFill>
        <p:spPr>
          <a:xfrm flipH="1">
            <a:off x="457200" y="1600200"/>
            <a:ext cx="4038600" cy="4525963"/>
          </a:xfrm>
          <a:prstGeom prst="rect">
            <a:avLst/>
          </a:prstGeom>
        </p:spPr>
      </p:pic>
      <p:sp>
        <p:nvSpPr>
          <p:cNvPr id="23" name="Rectangle 22"/>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flipH="1">
            <a:off x="2161410" y="4864861"/>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Cube 40"/>
          <p:cNvSpPr/>
          <p:nvPr/>
        </p:nvSpPr>
        <p:spPr>
          <a:xfrm flipH="1">
            <a:off x="2161410" y="2450795"/>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6"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47"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48" name="Chart 47"/>
          <p:cNvGraphicFramePr>
            <a:graphicFrameLocks/>
          </p:cNvGraphicFramePr>
          <p:nvPr>
            <p:extLst>
              <p:ext uri="{D42A27DB-BD31-4B8C-83A1-F6EECF244321}">
                <p14:modId xmlns:p14="http://schemas.microsoft.com/office/powerpoint/2010/main" val="1337549024"/>
              </p:ext>
            </p:extLst>
          </p:nvPr>
        </p:nvGraphicFramePr>
        <p:xfrm>
          <a:off x="2603131" y="4739749"/>
          <a:ext cx="216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p:cNvGraphicFramePr>
            <a:graphicFrameLocks/>
          </p:cNvGraphicFramePr>
          <p:nvPr>
            <p:extLst>
              <p:ext uri="{D42A27DB-BD31-4B8C-83A1-F6EECF244321}">
                <p14:modId xmlns:p14="http://schemas.microsoft.com/office/powerpoint/2010/main" val="4127748190"/>
              </p:ext>
            </p:extLst>
          </p:nvPr>
        </p:nvGraphicFramePr>
        <p:xfrm>
          <a:off x="2603131" y="1563065"/>
          <a:ext cx="2160000" cy="1800000"/>
        </p:xfrm>
        <a:graphic>
          <a:graphicData uri="http://schemas.openxmlformats.org/drawingml/2006/chart">
            <c:chart xmlns:c="http://schemas.openxmlformats.org/drawingml/2006/chart" xmlns:r="http://schemas.openxmlformats.org/officeDocument/2006/relationships" r:id="rId5"/>
          </a:graphicData>
        </a:graphic>
      </p:graphicFrame>
      <p:sp>
        <p:nvSpPr>
          <p:cNvPr id="50" name="4-Point Star 49"/>
          <p:cNvSpPr/>
          <p:nvPr/>
        </p:nvSpPr>
        <p:spPr>
          <a:xfrm>
            <a:off x="3203594" y="497348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4-Point Star 50"/>
          <p:cNvSpPr/>
          <p:nvPr/>
        </p:nvSpPr>
        <p:spPr>
          <a:xfrm>
            <a:off x="3368340" y="2371253"/>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45" name="Content Placeholder 27"/>
          <p:cNvPicPr>
            <a:picLocks noGrp="1" noChangeAspect="1"/>
          </p:cNvPicPr>
          <p:nvPr>
            <p:ph sz="half" idx="1"/>
          </p:nvPr>
        </p:nvPicPr>
        <p:blipFill>
          <a:blip r:embed="rId3"/>
          <a:srcRect t="-18308" b="-18308"/>
          <a:stretch>
            <a:fillRect/>
          </a:stretch>
        </p:blipFill>
        <p:spPr>
          <a:xfrm flipH="1">
            <a:off x="4658544" y="1824498"/>
            <a:ext cx="4038600" cy="4525963"/>
          </a:xfrm>
          <a:prstGeom prst="rect">
            <a:avLst/>
          </a:prstGeom>
        </p:spPr>
      </p:pic>
      <p:sp>
        <p:nvSpPr>
          <p:cNvPr id="54" name="Rectangle 53"/>
          <p:cNvSpPr/>
          <p:nvPr/>
        </p:nvSpPr>
        <p:spPr>
          <a:xfrm>
            <a:off x="4852776" y="294359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4852776" y="310521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852776" y="326682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4852776" y="342844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4852776" y="359005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4852776" y="375167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4852776" y="391328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852776" y="407490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852776" y="423651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52776" y="439813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852776" y="455974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852776" y="472136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52776" y="4882974"/>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852776" y="2471785"/>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852776" y="2633400"/>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4852776" y="2795015"/>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Cube 69"/>
          <p:cNvSpPr/>
          <p:nvPr/>
        </p:nvSpPr>
        <p:spPr>
          <a:xfrm flipH="1">
            <a:off x="6362754" y="4865044"/>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Cube 70"/>
          <p:cNvSpPr/>
          <p:nvPr/>
        </p:nvSpPr>
        <p:spPr>
          <a:xfrm flipH="1">
            <a:off x="6362754" y="2450978"/>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p:nvPr/>
        </p:nvCxnSpPr>
        <p:spPr>
          <a:xfrm flipV="1">
            <a:off x="4795069" y="2479409"/>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73" name="Text Box 4"/>
          <p:cNvSpPr txBox="1">
            <a:spLocks noChangeArrowheads="1"/>
          </p:cNvSpPr>
          <p:nvPr/>
        </p:nvSpPr>
        <p:spPr bwMode="auto">
          <a:xfrm>
            <a:off x="4612777" y="4973487"/>
            <a:ext cx="4925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74" name="Text Box 5"/>
          <p:cNvSpPr txBox="1">
            <a:spLocks noChangeArrowheads="1"/>
          </p:cNvSpPr>
          <p:nvPr/>
        </p:nvSpPr>
        <p:spPr bwMode="auto">
          <a:xfrm>
            <a:off x="4582344" y="2153883"/>
            <a:ext cx="6851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75" name="Chart 74"/>
          <p:cNvGraphicFramePr>
            <a:graphicFrameLocks/>
          </p:cNvGraphicFramePr>
          <p:nvPr>
            <p:extLst>
              <p:ext uri="{D42A27DB-BD31-4B8C-83A1-F6EECF244321}">
                <p14:modId xmlns:p14="http://schemas.microsoft.com/office/powerpoint/2010/main" val="3813070842"/>
              </p:ext>
            </p:extLst>
          </p:nvPr>
        </p:nvGraphicFramePr>
        <p:xfrm>
          <a:off x="6804475" y="4739932"/>
          <a:ext cx="2160000" cy="1800000"/>
        </p:xfrm>
        <a:graphic>
          <a:graphicData uri="http://schemas.openxmlformats.org/drawingml/2006/chart">
            <c:chart xmlns:c="http://schemas.openxmlformats.org/drawingml/2006/chart" xmlns:r="http://schemas.openxmlformats.org/officeDocument/2006/relationships" r:id="rId6"/>
          </a:graphicData>
        </a:graphic>
      </p:graphicFrame>
      <p:sp>
        <p:nvSpPr>
          <p:cNvPr id="77" name="4-Point Star 76"/>
          <p:cNvSpPr/>
          <p:nvPr/>
        </p:nvSpPr>
        <p:spPr>
          <a:xfrm>
            <a:off x="7413700" y="4980976"/>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aphicFrame>
        <p:nvGraphicFramePr>
          <p:cNvPr id="85" name="Chart 84"/>
          <p:cNvGraphicFramePr>
            <a:graphicFrameLocks/>
          </p:cNvGraphicFramePr>
          <p:nvPr>
            <p:extLst>
              <p:ext uri="{D42A27DB-BD31-4B8C-83A1-F6EECF244321}">
                <p14:modId xmlns:p14="http://schemas.microsoft.com/office/powerpoint/2010/main" val="1677665983"/>
              </p:ext>
            </p:extLst>
          </p:nvPr>
        </p:nvGraphicFramePr>
        <p:xfrm>
          <a:off x="6804475" y="1623215"/>
          <a:ext cx="2160000" cy="1800000"/>
        </p:xfrm>
        <a:graphic>
          <a:graphicData uri="http://schemas.openxmlformats.org/drawingml/2006/chart">
            <c:chart xmlns:c="http://schemas.openxmlformats.org/drawingml/2006/chart" xmlns:r="http://schemas.openxmlformats.org/officeDocument/2006/relationships" r:id="rId7"/>
          </a:graphicData>
        </a:graphic>
      </p:graphicFrame>
      <p:sp>
        <p:nvSpPr>
          <p:cNvPr id="86" name="4-Point Star 85"/>
          <p:cNvSpPr/>
          <p:nvPr/>
        </p:nvSpPr>
        <p:spPr>
          <a:xfrm>
            <a:off x="7616375" y="2863688"/>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90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5" name="Text Placeholder 4"/>
          <p:cNvSpPr>
            <a:spLocks noGrp="1"/>
          </p:cNvSpPr>
          <p:nvPr>
            <p:ph type="body" idx="1"/>
          </p:nvPr>
        </p:nvSpPr>
        <p:spPr/>
        <p:txBody>
          <a:bodyPr/>
          <a:lstStyle/>
          <a:p>
            <a:r>
              <a:rPr lang="en-US" dirty="0"/>
              <a:t>SPM</a:t>
            </a:r>
          </a:p>
        </p:txBody>
      </p:sp>
      <p:sp>
        <p:nvSpPr>
          <p:cNvPr id="7" name="Text Placeholder 6"/>
          <p:cNvSpPr>
            <a:spLocks noGrp="1"/>
          </p:cNvSpPr>
          <p:nvPr>
            <p:ph type="body" sz="quarter" idx="3"/>
          </p:nvPr>
        </p:nvSpPr>
        <p:spPr/>
        <p:txBody>
          <a:bodyPr/>
          <a:lstStyle/>
          <a:p>
            <a:r>
              <a:rPr lang="en-US" dirty="0"/>
              <a:t>FS-FAST</a:t>
            </a:r>
          </a:p>
        </p:txBody>
      </p:sp>
      <p:sp>
        <p:nvSpPr>
          <p:cNvPr id="11" name="Content Placeholder 10"/>
          <p:cNvSpPr>
            <a:spLocks noGrp="1"/>
          </p:cNvSpPr>
          <p:nvPr>
            <p:ph sz="half" idx="2"/>
          </p:nvPr>
        </p:nvSpPr>
        <p:spPr/>
        <p:txBody>
          <a:bodyPr/>
          <a:lstStyle/>
          <a:p>
            <a:r>
              <a:rPr lang="en-US" dirty="0"/>
              <a:t>Slice-time correction</a:t>
            </a:r>
          </a:p>
          <a:p>
            <a:r>
              <a:rPr lang="en-US" dirty="0"/>
              <a:t>Motion correction</a:t>
            </a:r>
          </a:p>
        </p:txBody>
      </p:sp>
      <p:sp>
        <p:nvSpPr>
          <p:cNvPr id="12" name="Content Placeholder 11"/>
          <p:cNvSpPr>
            <a:spLocks noGrp="1"/>
          </p:cNvSpPr>
          <p:nvPr>
            <p:ph sz="quarter" idx="4"/>
          </p:nvPr>
        </p:nvSpPr>
        <p:spPr/>
        <p:txBody>
          <a:bodyPr/>
          <a:lstStyle/>
          <a:p>
            <a:r>
              <a:rPr lang="en-US" dirty="0"/>
              <a:t>Motion correction</a:t>
            </a:r>
          </a:p>
          <a:p>
            <a:r>
              <a:rPr lang="en-US" dirty="0"/>
              <a:t>Slice-time correction</a:t>
            </a:r>
          </a:p>
        </p:txBody>
      </p:sp>
    </p:spTree>
    <p:extLst>
      <p:ext uri="{BB962C8B-B14F-4D97-AF65-F5344CB8AC3E}">
        <p14:creationId xmlns:p14="http://schemas.microsoft.com/office/powerpoint/2010/main" val="80902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Slice-time correction</a:t>
            </a:r>
          </a:p>
        </p:txBody>
      </p:sp>
      <p:sp>
        <p:nvSpPr>
          <p:cNvPr id="7" name="Content Placeholder 6"/>
          <p:cNvSpPr>
            <a:spLocks noGrp="1"/>
          </p:cNvSpPr>
          <p:nvPr>
            <p:ph idx="1"/>
          </p:nvPr>
        </p:nvSpPr>
        <p:spPr/>
        <p:txBody>
          <a:bodyPr/>
          <a:lstStyle/>
          <a:p>
            <a:r>
              <a:rPr lang="en-US" dirty="0"/>
              <a:t>Mostly relevant for event-related designs or timing comparisons</a:t>
            </a:r>
          </a:p>
          <a:p>
            <a:r>
              <a:rPr lang="en-US" dirty="0"/>
              <a:t>Can be substituted by modeling HRF derivatives if you are not interested in timing/time course analysis</a:t>
            </a:r>
          </a:p>
          <a:p>
            <a:endParaRPr lang="en-US" dirty="0"/>
          </a:p>
        </p:txBody>
      </p:sp>
    </p:spTree>
    <p:extLst>
      <p:ext uri="{BB962C8B-B14F-4D97-AF65-F5344CB8AC3E}">
        <p14:creationId xmlns:p14="http://schemas.microsoft.com/office/powerpoint/2010/main" val="165946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Content Placeholder 27"/>
          <p:cNvPicPr>
            <a:picLocks noChangeAspect="1"/>
          </p:cNvPicPr>
          <p:nvPr/>
        </p:nvPicPr>
        <p:blipFill>
          <a:blip r:embed="rId2"/>
          <a:srcRect t="-18308" b="-18308"/>
          <a:stretch>
            <a:fillRect/>
          </a:stretch>
        </p:blipFill>
        <p:spPr>
          <a:xfrm flipH="1">
            <a:off x="4639735" y="1595365"/>
            <a:ext cx="4038600" cy="4525963"/>
          </a:xfrm>
          <a:prstGeom prst="rect">
            <a:avLst/>
          </a:prstGeom>
        </p:spPr>
      </p:pic>
      <p:pic>
        <p:nvPicPr>
          <p:cNvPr id="8" name="Content Placeholder 27"/>
          <p:cNvPicPr>
            <a:picLocks noChangeAspect="1"/>
          </p:cNvPicPr>
          <p:nvPr/>
        </p:nvPicPr>
        <p:blipFill>
          <a:blip r:embed="rId2"/>
          <a:srcRect t="-18308" b="-18308"/>
          <a:stretch>
            <a:fillRect/>
          </a:stretch>
        </p:blipFill>
        <p:spPr>
          <a:xfrm flipH="1">
            <a:off x="457200" y="1600200"/>
            <a:ext cx="4038600" cy="4525963"/>
          </a:xfrm>
          <a:prstGeom prst="rect">
            <a:avLst/>
          </a:prstGeom>
        </p:spPr>
      </p:pic>
      <p:sp>
        <p:nvSpPr>
          <p:cNvPr id="2" name="Title 1"/>
          <p:cNvSpPr>
            <a:spLocks noGrp="1"/>
          </p:cNvSpPr>
          <p:nvPr>
            <p:ph type="title"/>
          </p:nvPr>
        </p:nvSpPr>
        <p:spPr/>
        <p:txBody>
          <a:bodyPr>
            <a:normAutofit fontScale="90000"/>
          </a:bodyPr>
          <a:lstStyle/>
          <a:p>
            <a:r>
              <a:rPr lang="en-US" dirty="0"/>
              <a:t>Slice-time correction for </a:t>
            </a:r>
            <a:br>
              <a:rPr lang="en-US" dirty="0"/>
            </a:br>
            <a:r>
              <a:rPr lang="en-US" dirty="0"/>
              <a:t>simultaneous </a:t>
            </a:r>
            <a:r>
              <a:rPr lang="en-US" dirty="0" err="1"/>
              <a:t>multislice</a:t>
            </a:r>
            <a:r>
              <a:rPr lang="en-US" dirty="0"/>
              <a:t> acquisition (SMS)</a:t>
            </a:r>
          </a:p>
        </p:txBody>
      </p:sp>
      <p:sp>
        <p:nvSpPr>
          <p:cNvPr id="80" name="Text Placeholder 79"/>
          <p:cNvSpPr>
            <a:spLocks noGrp="1"/>
          </p:cNvSpPr>
          <p:nvPr>
            <p:ph type="body" idx="1"/>
          </p:nvPr>
        </p:nvSpPr>
        <p:spPr/>
        <p:txBody>
          <a:bodyPr/>
          <a:lstStyle/>
          <a:p>
            <a:r>
              <a:rPr lang="en-US" dirty="0"/>
              <a:t>sequential</a:t>
            </a:r>
          </a:p>
        </p:txBody>
      </p:sp>
      <p:sp>
        <p:nvSpPr>
          <p:cNvPr id="81" name="Content Placeholder 80"/>
          <p:cNvSpPr>
            <a:spLocks noGrp="1"/>
          </p:cNvSpPr>
          <p:nvPr>
            <p:ph sz="half" idx="2"/>
          </p:nvPr>
        </p:nvSpPr>
        <p:spPr/>
        <p:txBody>
          <a:bodyPr/>
          <a:lstStyle/>
          <a:p>
            <a:endParaRPr lang="en-US"/>
          </a:p>
        </p:txBody>
      </p:sp>
      <p:sp>
        <p:nvSpPr>
          <p:cNvPr id="82" name="Text Placeholder 81"/>
          <p:cNvSpPr>
            <a:spLocks noGrp="1"/>
          </p:cNvSpPr>
          <p:nvPr>
            <p:ph type="body" sz="quarter" idx="3"/>
          </p:nvPr>
        </p:nvSpPr>
        <p:spPr/>
        <p:txBody>
          <a:bodyPr/>
          <a:lstStyle/>
          <a:p>
            <a:r>
              <a:rPr lang="en-US" dirty="0"/>
              <a:t>SMS</a:t>
            </a:r>
          </a:p>
        </p:txBody>
      </p:sp>
      <p:sp>
        <p:nvSpPr>
          <p:cNvPr id="83" name="Content Placeholder 82"/>
          <p:cNvSpPr>
            <a:spLocks noGrp="1"/>
          </p:cNvSpPr>
          <p:nvPr>
            <p:ph sz="quarter" idx="4"/>
          </p:nvPr>
        </p:nvSpPr>
        <p:spPr/>
        <p:txBody>
          <a:bodyPr/>
          <a:lstStyle/>
          <a:p>
            <a:endParaRPr lang="en-US"/>
          </a:p>
        </p:txBody>
      </p:sp>
      <p:sp>
        <p:nvSpPr>
          <p:cNvPr id="9" name="Rectangle 8"/>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Box 4"/>
          <p:cNvSpPr txBox="1">
            <a:spLocks noChangeArrowheads="1"/>
          </p:cNvSpPr>
          <p:nvPr/>
        </p:nvSpPr>
        <p:spPr bwMode="auto">
          <a:xfrm>
            <a:off x="566509" y="2409323"/>
            <a:ext cx="337271"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algn="r" eaLnBrk="1" hangingPunct="1"/>
            <a:r>
              <a:rPr lang="en-US" sz="1050" b="0" dirty="0">
                <a:solidFill>
                  <a:schemeClr val="bg1"/>
                </a:solidFill>
                <a:latin typeface="Arial" charset="0"/>
                <a:ea typeface="MS PGothic" charset="0"/>
                <a:cs typeface="MS PGothic" charset="0"/>
              </a:rPr>
              <a:t>16</a:t>
            </a:r>
          </a:p>
          <a:p>
            <a:pPr algn="r" eaLnBrk="1" hangingPunct="1"/>
            <a:r>
              <a:rPr lang="en-US" sz="1050" b="0" dirty="0">
                <a:solidFill>
                  <a:schemeClr val="bg1"/>
                </a:solidFill>
                <a:latin typeface="Arial" charset="0"/>
                <a:ea typeface="MS PGothic" charset="0"/>
                <a:cs typeface="MS PGothic" charset="0"/>
              </a:rPr>
              <a:t>15</a:t>
            </a:r>
          </a:p>
          <a:p>
            <a:pPr algn="r" eaLnBrk="1" hangingPunct="1"/>
            <a:r>
              <a:rPr lang="en-US" sz="1050" b="0" dirty="0">
                <a:solidFill>
                  <a:schemeClr val="bg1"/>
                </a:solidFill>
                <a:latin typeface="Arial" charset="0"/>
                <a:ea typeface="MS PGothic" charset="0"/>
                <a:cs typeface="MS PGothic" charset="0"/>
              </a:rPr>
              <a:t>14</a:t>
            </a:r>
          </a:p>
          <a:p>
            <a:pPr algn="r" eaLnBrk="1" hangingPunct="1"/>
            <a:r>
              <a:rPr lang="en-US" sz="1050" b="0" dirty="0">
                <a:solidFill>
                  <a:schemeClr val="bg1"/>
                </a:solidFill>
                <a:latin typeface="Arial" charset="0"/>
                <a:ea typeface="MS PGothic" charset="0"/>
                <a:cs typeface="MS PGothic" charset="0"/>
              </a:rPr>
              <a:t>13</a:t>
            </a:r>
          </a:p>
          <a:p>
            <a:pPr algn="r" eaLnBrk="1" hangingPunct="1"/>
            <a:r>
              <a:rPr lang="en-US" sz="1050" b="0" dirty="0">
                <a:solidFill>
                  <a:schemeClr val="bg1"/>
                </a:solidFill>
                <a:latin typeface="Arial" charset="0"/>
                <a:ea typeface="MS PGothic" charset="0"/>
                <a:cs typeface="MS PGothic" charset="0"/>
              </a:rPr>
              <a:t>12</a:t>
            </a:r>
          </a:p>
          <a:p>
            <a:pPr algn="r" eaLnBrk="1" hangingPunct="1"/>
            <a:r>
              <a:rPr lang="en-US" sz="1050" b="0" dirty="0">
                <a:solidFill>
                  <a:schemeClr val="bg1"/>
                </a:solidFill>
                <a:latin typeface="Arial" charset="0"/>
                <a:ea typeface="MS PGothic" charset="0"/>
                <a:cs typeface="MS PGothic" charset="0"/>
              </a:rPr>
              <a:t>11</a:t>
            </a:r>
          </a:p>
          <a:p>
            <a:pPr algn="r" eaLnBrk="1" hangingPunct="1"/>
            <a:r>
              <a:rPr lang="en-US" sz="1050" b="0" dirty="0">
                <a:solidFill>
                  <a:schemeClr val="bg1"/>
                </a:solidFill>
                <a:latin typeface="Arial" charset="0"/>
                <a:ea typeface="MS PGothic" charset="0"/>
                <a:cs typeface="MS PGothic" charset="0"/>
              </a:rPr>
              <a:t>10</a:t>
            </a:r>
          </a:p>
          <a:p>
            <a:pPr algn="r" eaLnBrk="1" hangingPunct="1"/>
            <a:r>
              <a:rPr lang="en-US" sz="1050" b="0" dirty="0">
                <a:solidFill>
                  <a:schemeClr val="bg1"/>
                </a:solidFill>
                <a:latin typeface="Arial" charset="0"/>
                <a:ea typeface="MS PGothic" charset="0"/>
                <a:cs typeface="MS PGothic" charset="0"/>
              </a:rPr>
              <a:t>9</a:t>
            </a:r>
          </a:p>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p:txBody>
      </p:sp>
      <p:cxnSp>
        <p:nvCxnSpPr>
          <p:cNvPr id="32" name="Straight Arrow Connector 31"/>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3"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34"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sp>
        <p:nvSpPr>
          <p:cNvPr id="60" name="Rectangle 59"/>
          <p:cNvSpPr/>
          <p:nvPr/>
        </p:nvSpPr>
        <p:spPr>
          <a:xfrm>
            <a:off x="4833967" y="29385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1" name="Rectangle 60"/>
          <p:cNvSpPr/>
          <p:nvPr/>
        </p:nvSpPr>
        <p:spPr>
          <a:xfrm>
            <a:off x="4833967" y="310019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833967" y="326180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33967" y="342342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833967" y="358503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5" name="Rectangle 64"/>
          <p:cNvSpPr/>
          <p:nvPr/>
        </p:nvSpPr>
        <p:spPr>
          <a:xfrm>
            <a:off x="4833967" y="374665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33967" y="390826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833967" y="406988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833967" y="423149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9" name="Rectangle 68"/>
          <p:cNvSpPr/>
          <p:nvPr/>
        </p:nvSpPr>
        <p:spPr>
          <a:xfrm>
            <a:off x="4833967" y="43931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4833967" y="45547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833967" y="47163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33967" y="487795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73" name="Rectangle 72"/>
          <p:cNvSpPr/>
          <p:nvPr/>
        </p:nvSpPr>
        <p:spPr>
          <a:xfrm>
            <a:off x="4833967" y="246676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4833967" y="262838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4833967" y="278999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 Box 4"/>
          <p:cNvSpPr txBox="1">
            <a:spLocks noChangeArrowheads="1"/>
          </p:cNvSpPr>
          <p:nvPr/>
        </p:nvSpPr>
        <p:spPr bwMode="auto">
          <a:xfrm>
            <a:off x="4645025" y="2404488"/>
            <a:ext cx="44129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p:txBody>
      </p:sp>
      <p:cxnSp>
        <p:nvCxnSpPr>
          <p:cNvPr id="77" name="Straight Arrow Connector 76"/>
          <p:cNvCxnSpPr/>
          <p:nvPr/>
        </p:nvCxnSpPr>
        <p:spPr>
          <a:xfrm flipV="1">
            <a:off x="4776260" y="2474391"/>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78" name="Text Box 4"/>
          <p:cNvSpPr txBox="1">
            <a:spLocks noChangeArrowheads="1"/>
          </p:cNvSpPr>
          <p:nvPr/>
        </p:nvSpPr>
        <p:spPr bwMode="auto">
          <a:xfrm>
            <a:off x="4593968" y="4968469"/>
            <a:ext cx="49259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79" name="Text Box 5"/>
          <p:cNvSpPr txBox="1">
            <a:spLocks noChangeArrowheads="1"/>
          </p:cNvSpPr>
          <p:nvPr/>
        </p:nvSpPr>
        <p:spPr bwMode="auto">
          <a:xfrm>
            <a:off x="4563535" y="2148865"/>
            <a:ext cx="87761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1. 25 s</a:t>
            </a:r>
          </a:p>
        </p:txBody>
      </p:sp>
    </p:spTree>
    <p:extLst>
      <p:ext uri="{BB962C8B-B14F-4D97-AF65-F5344CB8AC3E}">
        <p14:creationId xmlns:p14="http://schemas.microsoft.com/office/powerpoint/2010/main" val="109567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normAutofit/>
          </a:bodyPr>
          <a:lstStyle/>
          <a:p>
            <a:r>
              <a:rPr lang="en-US" dirty="0"/>
              <a:t>Standard preprocessing steps</a:t>
            </a:r>
          </a:p>
          <a:p>
            <a:r>
              <a:rPr lang="en-US" dirty="0"/>
              <a:t>SPM</a:t>
            </a:r>
          </a:p>
          <a:p>
            <a:r>
              <a:rPr lang="en-US" dirty="0"/>
              <a:t>FS-FAST</a:t>
            </a:r>
          </a:p>
        </p:txBody>
      </p:sp>
    </p:spTree>
    <p:extLst>
      <p:ext uri="{BB962C8B-B14F-4D97-AF65-F5344CB8AC3E}">
        <p14:creationId xmlns:p14="http://schemas.microsoft.com/office/powerpoint/2010/main" val="129160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3" name="Text Placeholder 2"/>
          <p:cNvSpPr>
            <a:spLocks noGrp="1"/>
          </p:cNvSpPr>
          <p:nvPr>
            <p:ph type="body" idx="1"/>
          </p:nvPr>
        </p:nvSpPr>
        <p:spPr/>
        <p:txBody>
          <a:bodyPr/>
          <a:lstStyle/>
          <a:p>
            <a:r>
              <a:rPr lang="en-US" dirty="0"/>
              <a:t>SPM12</a:t>
            </a:r>
          </a:p>
        </p:txBody>
      </p:sp>
      <p:sp>
        <p:nvSpPr>
          <p:cNvPr id="4" name="Content Placeholder 3"/>
          <p:cNvSpPr>
            <a:spLocks noGrp="1"/>
          </p:cNvSpPr>
          <p:nvPr>
            <p:ph sz="half" idx="2"/>
          </p:nvPr>
        </p:nvSpPr>
        <p:spPr/>
        <p:txBody>
          <a:bodyPr/>
          <a:lstStyle/>
          <a:p>
            <a:r>
              <a:rPr lang="en-US" dirty="0"/>
              <a:t>You can now add slice time (instead of slice order) as input for SMS acquisition</a:t>
            </a:r>
          </a:p>
        </p:txBody>
      </p:sp>
      <p:sp>
        <p:nvSpPr>
          <p:cNvPr id="5" name="Text Placeholder 4"/>
          <p:cNvSpPr>
            <a:spLocks noGrp="1"/>
          </p:cNvSpPr>
          <p:nvPr>
            <p:ph type="body" sz="quarter" idx="3"/>
          </p:nvPr>
        </p:nvSpPr>
        <p:spPr/>
        <p:txBody>
          <a:bodyPr/>
          <a:lstStyle/>
          <a:p>
            <a:r>
              <a:rPr lang="en-US" dirty="0"/>
              <a:t>FS-FAST</a:t>
            </a:r>
          </a:p>
        </p:txBody>
      </p:sp>
      <p:sp>
        <p:nvSpPr>
          <p:cNvPr id="6" name="Content Placeholder 5"/>
          <p:cNvSpPr>
            <a:spLocks noGrp="1"/>
          </p:cNvSpPr>
          <p:nvPr>
            <p:ph sz="quarter" idx="4"/>
          </p:nvPr>
        </p:nvSpPr>
        <p:spPr/>
        <p:txBody>
          <a:bodyPr/>
          <a:lstStyle/>
          <a:p>
            <a:r>
              <a:rPr lang="en-US" dirty="0"/>
              <a:t>Not in the stable 5.3 version</a:t>
            </a:r>
          </a:p>
          <a:p>
            <a:r>
              <a:rPr lang="en-US" dirty="0"/>
              <a:t>(perhaps in </a:t>
            </a:r>
            <a:r>
              <a:rPr lang="en-US" dirty="0" err="1"/>
              <a:t>FreeSurfer</a:t>
            </a:r>
            <a:r>
              <a:rPr lang="en-US" dirty="0"/>
              <a:t> 6?)</a:t>
            </a:r>
          </a:p>
          <a:p>
            <a:r>
              <a:rPr lang="en-US" dirty="0"/>
              <a:t>You can also use an FSL command distributed with </a:t>
            </a:r>
            <a:r>
              <a:rPr lang="en-US" dirty="0" err="1"/>
              <a:t>FreeSurfer</a:t>
            </a:r>
            <a:endParaRPr lang="en-US" dirty="0"/>
          </a:p>
        </p:txBody>
      </p:sp>
    </p:spTree>
    <p:extLst>
      <p:ext uri="{BB962C8B-B14F-4D97-AF65-F5344CB8AC3E}">
        <p14:creationId xmlns:p14="http://schemas.microsoft.com/office/powerpoint/2010/main" val="7424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5777-4275-4C5E-9A43-77A2E7898803}"/>
              </a:ext>
            </a:extLst>
          </p:cNvPr>
          <p:cNvSpPr>
            <a:spLocks noGrp="1"/>
          </p:cNvSpPr>
          <p:nvPr>
            <p:ph type="title"/>
          </p:nvPr>
        </p:nvSpPr>
        <p:spPr/>
        <p:txBody>
          <a:bodyPr/>
          <a:lstStyle/>
          <a:p>
            <a:r>
              <a:rPr lang="en-US" dirty="0"/>
              <a:t>Example</a:t>
            </a:r>
          </a:p>
        </p:txBody>
      </p:sp>
      <p:pic>
        <p:nvPicPr>
          <p:cNvPr id="11" name="Content Placeholder 10">
            <a:extLst>
              <a:ext uri="{FF2B5EF4-FFF2-40B4-BE49-F238E27FC236}">
                <a16:creationId xmlns:a16="http://schemas.microsoft.com/office/drawing/2014/main" id="{81FCF00E-1596-4128-9DD9-3AB78233A65C}"/>
              </a:ext>
            </a:extLst>
          </p:cNvPr>
          <p:cNvPicPr>
            <a:picLocks noGrp="1" noChangeAspect="1"/>
          </p:cNvPicPr>
          <p:nvPr>
            <p:ph sz="half" idx="1"/>
          </p:nvPr>
        </p:nvPicPr>
        <p:blipFill>
          <a:blip r:embed="rId2"/>
          <a:stretch>
            <a:fillRect/>
          </a:stretch>
        </p:blipFill>
        <p:spPr>
          <a:xfrm>
            <a:off x="457200" y="1516856"/>
            <a:ext cx="4038600" cy="2692400"/>
          </a:xfrm>
        </p:spPr>
      </p:pic>
      <p:sp>
        <p:nvSpPr>
          <p:cNvPr id="4" name="TextBox 3">
            <a:extLst>
              <a:ext uri="{FF2B5EF4-FFF2-40B4-BE49-F238E27FC236}">
                <a16:creationId xmlns:a16="http://schemas.microsoft.com/office/drawing/2014/main" id="{184890C2-9CC2-4B83-AAFB-696919E3E605}"/>
              </a:ext>
            </a:extLst>
          </p:cNvPr>
          <p:cNvSpPr txBox="1"/>
          <p:nvPr/>
        </p:nvSpPr>
        <p:spPr>
          <a:xfrm>
            <a:off x="352566" y="6126163"/>
            <a:ext cx="4434355" cy="646331"/>
          </a:xfrm>
          <a:prstGeom prst="rect">
            <a:avLst/>
          </a:prstGeom>
          <a:noFill/>
        </p:spPr>
        <p:txBody>
          <a:bodyPr wrap="none" rtlCol="0">
            <a:spAutoFit/>
          </a:bodyPr>
          <a:lstStyle/>
          <a:p>
            <a:r>
              <a:rPr lang="en-US" dirty="0"/>
              <a:t>Work by </a:t>
            </a:r>
            <a:r>
              <a:rPr lang="en-US" dirty="0" err="1"/>
              <a:t>Marilena</a:t>
            </a:r>
            <a:r>
              <a:rPr lang="en-US" dirty="0"/>
              <a:t> Wilding</a:t>
            </a:r>
          </a:p>
          <a:p>
            <a:r>
              <a:rPr lang="en-US" dirty="0"/>
              <a:t>https://doi.org/10.1101/2022.01.13.476145  </a:t>
            </a:r>
          </a:p>
        </p:txBody>
      </p:sp>
      <p:pic>
        <p:nvPicPr>
          <p:cNvPr id="8" name="Grafik 6">
            <a:extLst>
              <a:ext uri="{FF2B5EF4-FFF2-40B4-BE49-F238E27FC236}">
                <a16:creationId xmlns:a16="http://schemas.microsoft.com/office/drawing/2014/main" id="{F853B339-A6EE-4E9C-BA5F-B045F1EE4CC8}"/>
              </a:ext>
            </a:extLst>
          </p:cNvPr>
          <p:cNvPicPr>
            <a:picLocks noGrp="1"/>
          </p:cNvPicPr>
          <p:nvPr>
            <p:ph sz="half" idx="2"/>
          </p:nvPr>
        </p:nvPicPr>
        <p:blipFill>
          <a:blip r:embed="rId3"/>
          <a:stretch>
            <a:fillRect/>
          </a:stretch>
        </p:blipFill>
        <p:spPr>
          <a:xfrm>
            <a:off x="5035767" y="1600200"/>
            <a:ext cx="3263466" cy="4525963"/>
          </a:xfrm>
          <a:prstGeom prst="rect">
            <a:avLst/>
          </a:prstGeom>
        </p:spPr>
      </p:pic>
      <p:pic>
        <p:nvPicPr>
          <p:cNvPr id="9" name="Picture 8">
            <a:extLst>
              <a:ext uri="{FF2B5EF4-FFF2-40B4-BE49-F238E27FC236}">
                <a16:creationId xmlns:a16="http://schemas.microsoft.com/office/drawing/2014/main" id="{8A5DBA9F-4878-494F-9673-83D3B9D26E13}"/>
              </a:ext>
            </a:extLst>
          </p:cNvPr>
          <p:cNvPicPr>
            <a:picLocks noChangeAspect="1"/>
          </p:cNvPicPr>
          <p:nvPr/>
        </p:nvPicPr>
        <p:blipFill>
          <a:blip r:embed="rId4"/>
          <a:stretch>
            <a:fillRect/>
          </a:stretch>
        </p:blipFill>
        <p:spPr>
          <a:xfrm>
            <a:off x="6291066" y="274638"/>
            <a:ext cx="1128810" cy="1090803"/>
          </a:xfrm>
          <a:prstGeom prst="rect">
            <a:avLst/>
          </a:prstGeom>
        </p:spPr>
      </p:pic>
      <p:pic>
        <p:nvPicPr>
          <p:cNvPr id="13" name="Picture 12">
            <a:extLst>
              <a:ext uri="{FF2B5EF4-FFF2-40B4-BE49-F238E27FC236}">
                <a16:creationId xmlns:a16="http://schemas.microsoft.com/office/drawing/2014/main" id="{4EB1B79B-CA49-4BC5-8650-3310981C5EEA}"/>
              </a:ext>
            </a:extLst>
          </p:cNvPr>
          <p:cNvPicPr>
            <a:picLocks noChangeAspect="1"/>
          </p:cNvPicPr>
          <p:nvPr/>
        </p:nvPicPr>
        <p:blipFill>
          <a:blip r:embed="rId5"/>
          <a:stretch>
            <a:fillRect/>
          </a:stretch>
        </p:blipFill>
        <p:spPr>
          <a:xfrm>
            <a:off x="457201" y="4620346"/>
            <a:ext cx="1314450" cy="1587926"/>
          </a:xfrm>
          <a:prstGeom prst="rect">
            <a:avLst/>
          </a:prstGeom>
        </p:spPr>
      </p:pic>
    </p:spTree>
    <p:extLst>
      <p:ext uri="{BB962C8B-B14F-4D97-AF65-F5344CB8AC3E}">
        <p14:creationId xmlns:p14="http://schemas.microsoft.com/office/powerpoint/2010/main" val="297293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3738241"/>
              </p:ext>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A9289344-F2AE-4240-B822-B164EAD22A0D}"/>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342701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3914-6C6B-462E-8306-3D1EC347CD02}"/>
              </a:ext>
            </a:extLst>
          </p:cNvPr>
          <p:cNvSpPr>
            <a:spLocks noGrp="1"/>
          </p:cNvSpPr>
          <p:nvPr>
            <p:ph type="title"/>
          </p:nvPr>
        </p:nvSpPr>
        <p:spPr/>
        <p:txBody>
          <a:bodyPr/>
          <a:lstStyle/>
          <a:p>
            <a:r>
              <a:rPr lang="en-US" dirty="0"/>
              <a:t>Susceptibility distortions</a:t>
            </a:r>
          </a:p>
        </p:txBody>
      </p:sp>
      <p:sp>
        <p:nvSpPr>
          <p:cNvPr id="3" name="Content Placeholder 2">
            <a:extLst>
              <a:ext uri="{FF2B5EF4-FFF2-40B4-BE49-F238E27FC236}">
                <a16:creationId xmlns:a16="http://schemas.microsoft.com/office/drawing/2014/main" id="{25AACC6D-866C-4CB0-AE1E-D3CD2D7C0F56}"/>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12324A3-6D47-4B92-9D1B-F5A924A2792A}"/>
              </a:ext>
            </a:extLst>
          </p:cNvPr>
          <p:cNvSpPr/>
          <p:nvPr/>
        </p:nvSpPr>
        <p:spPr>
          <a:xfrm>
            <a:off x="304800" y="6126163"/>
            <a:ext cx="7467600" cy="369332"/>
          </a:xfrm>
          <a:prstGeom prst="rect">
            <a:avLst/>
          </a:prstGeom>
        </p:spPr>
        <p:txBody>
          <a:bodyPr wrap="square">
            <a:spAutoFit/>
          </a:bodyPr>
          <a:lstStyle/>
          <a:p>
            <a:r>
              <a:rPr lang="en-US" dirty="0"/>
              <a:t>https://mriquestions.com/susceptibility-artifact.html</a:t>
            </a:r>
          </a:p>
        </p:txBody>
      </p:sp>
      <p:pic>
        <p:nvPicPr>
          <p:cNvPr id="5" name="Picture 4">
            <a:extLst>
              <a:ext uri="{FF2B5EF4-FFF2-40B4-BE49-F238E27FC236}">
                <a16:creationId xmlns:a16="http://schemas.microsoft.com/office/drawing/2014/main" id="{EAB5BCFF-E840-4251-8061-DBFDD91405DF}"/>
              </a:ext>
            </a:extLst>
          </p:cNvPr>
          <p:cNvPicPr>
            <a:picLocks noChangeAspect="1"/>
          </p:cNvPicPr>
          <p:nvPr/>
        </p:nvPicPr>
        <p:blipFill>
          <a:blip r:embed="rId2"/>
          <a:stretch>
            <a:fillRect/>
          </a:stretch>
        </p:blipFill>
        <p:spPr>
          <a:xfrm>
            <a:off x="1042878" y="2590685"/>
            <a:ext cx="1571844" cy="1638529"/>
          </a:xfrm>
          <a:prstGeom prst="rect">
            <a:avLst/>
          </a:prstGeom>
        </p:spPr>
      </p:pic>
      <p:pic>
        <p:nvPicPr>
          <p:cNvPr id="6" name="Content Placeholder 6">
            <a:extLst>
              <a:ext uri="{FF2B5EF4-FFF2-40B4-BE49-F238E27FC236}">
                <a16:creationId xmlns:a16="http://schemas.microsoft.com/office/drawing/2014/main" id="{9A123D76-E8CA-4AFB-8E15-7B06EAB74D0C}"/>
              </a:ext>
            </a:extLst>
          </p:cNvPr>
          <p:cNvPicPr>
            <a:picLocks noChangeAspect="1"/>
          </p:cNvPicPr>
          <p:nvPr/>
        </p:nvPicPr>
        <p:blipFill rotWithShape="1">
          <a:blip r:embed="rId3"/>
          <a:srcRect l="47346"/>
          <a:stretch/>
        </p:blipFill>
        <p:spPr>
          <a:xfrm>
            <a:off x="3981450" y="2198610"/>
            <a:ext cx="3486150" cy="2572109"/>
          </a:xfrm>
          <a:prstGeom prst="rect">
            <a:avLst/>
          </a:prstGeom>
        </p:spPr>
      </p:pic>
    </p:spTree>
    <p:extLst>
      <p:ext uri="{BB962C8B-B14F-4D97-AF65-F5344CB8AC3E}">
        <p14:creationId xmlns:p14="http://schemas.microsoft.com/office/powerpoint/2010/main" val="377741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3914-6C6B-462E-8306-3D1EC347CD02}"/>
              </a:ext>
            </a:extLst>
          </p:cNvPr>
          <p:cNvSpPr>
            <a:spLocks noGrp="1"/>
          </p:cNvSpPr>
          <p:nvPr>
            <p:ph type="title"/>
          </p:nvPr>
        </p:nvSpPr>
        <p:spPr/>
        <p:txBody>
          <a:bodyPr/>
          <a:lstStyle/>
          <a:p>
            <a:r>
              <a:rPr lang="en-US" dirty="0"/>
              <a:t>Estimate the deformation field</a:t>
            </a:r>
          </a:p>
        </p:txBody>
      </p:sp>
      <p:pic>
        <p:nvPicPr>
          <p:cNvPr id="7" name="Content Placeholder 6">
            <a:extLst>
              <a:ext uri="{FF2B5EF4-FFF2-40B4-BE49-F238E27FC236}">
                <a16:creationId xmlns:a16="http://schemas.microsoft.com/office/drawing/2014/main" id="{590C88C5-35B0-4A27-9B17-86042ACE2987}"/>
              </a:ext>
            </a:extLst>
          </p:cNvPr>
          <p:cNvPicPr>
            <a:picLocks noGrp="1" noChangeAspect="1"/>
          </p:cNvPicPr>
          <p:nvPr>
            <p:ph idx="1"/>
          </p:nvPr>
        </p:nvPicPr>
        <p:blipFill rotWithShape="1">
          <a:blip r:embed="rId3"/>
          <a:srcRect r="54669"/>
          <a:stretch/>
        </p:blipFill>
        <p:spPr>
          <a:xfrm>
            <a:off x="747250" y="2335787"/>
            <a:ext cx="3001299" cy="2572109"/>
          </a:xfrm>
          <a:prstGeom prst="rect">
            <a:avLst/>
          </a:prstGeom>
        </p:spPr>
      </p:pic>
      <p:sp>
        <p:nvSpPr>
          <p:cNvPr id="4" name="Rectangle 3">
            <a:extLst>
              <a:ext uri="{FF2B5EF4-FFF2-40B4-BE49-F238E27FC236}">
                <a16:creationId xmlns:a16="http://schemas.microsoft.com/office/drawing/2014/main" id="{D12324A3-6D47-4B92-9D1B-F5A924A2792A}"/>
              </a:ext>
            </a:extLst>
          </p:cNvPr>
          <p:cNvSpPr/>
          <p:nvPr/>
        </p:nvSpPr>
        <p:spPr>
          <a:xfrm>
            <a:off x="271924" y="4798457"/>
            <a:ext cx="7467600" cy="246221"/>
          </a:xfrm>
          <a:prstGeom prst="rect">
            <a:avLst/>
          </a:prstGeom>
        </p:spPr>
        <p:txBody>
          <a:bodyPr wrap="square">
            <a:spAutoFit/>
          </a:bodyPr>
          <a:lstStyle/>
          <a:p>
            <a:r>
              <a:rPr lang="en-US" sz="1000" dirty="0"/>
              <a:t>https://mriquestions.com/susceptibility-artifact.html</a:t>
            </a:r>
          </a:p>
        </p:txBody>
      </p:sp>
      <p:sp>
        <p:nvSpPr>
          <p:cNvPr id="8" name="TextBox 7">
            <a:extLst>
              <a:ext uri="{FF2B5EF4-FFF2-40B4-BE49-F238E27FC236}">
                <a16:creationId xmlns:a16="http://schemas.microsoft.com/office/drawing/2014/main" id="{58BAC3E2-1B62-4EB0-BE68-BF8B3D6B9958}"/>
              </a:ext>
            </a:extLst>
          </p:cNvPr>
          <p:cNvSpPr txBox="1"/>
          <p:nvPr/>
        </p:nvSpPr>
        <p:spPr>
          <a:xfrm>
            <a:off x="1700674" y="1966455"/>
            <a:ext cx="1050288" cy="369332"/>
          </a:xfrm>
          <a:prstGeom prst="rect">
            <a:avLst/>
          </a:prstGeom>
          <a:noFill/>
        </p:spPr>
        <p:txBody>
          <a:bodyPr wrap="none" rtlCol="0">
            <a:spAutoFit/>
          </a:bodyPr>
          <a:lstStyle/>
          <a:p>
            <a:r>
              <a:rPr lang="en-US" dirty="0" err="1"/>
              <a:t>Fieldmap</a:t>
            </a:r>
            <a:endParaRPr lang="en-US" dirty="0"/>
          </a:p>
        </p:txBody>
      </p:sp>
      <p:sp>
        <p:nvSpPr>
          <p:cNvPr id="9" name="TextBox 8">
            <a:extLst>
              <a:ext uri="{FF2B5EF4-FFF2-40B4-BE49-F238E27FC236}">
                <a16:creationId xmlns:a16="http://schemas.microsoft.com/office/drawing/2014/main" id="{D58F2DBC-946E-4DA7-8254-FC759A4CA79C}"/>
              </a:ext>
            </a:extLst>
          </p:cNvPr>
          <p:cNvSpPr txBox="1"/>
          <p:nvPr/>
        </p:nvSpPr>
        <p:spPr>
          <a:xfrm>
            <a:off x="6315075" y="2077437"/>
            <a:ext cx="827342" cy="369332"/>
          </a:xfrm>
          <a:prstGeom prst="rect">
            <a:avLst/>
          </a:prstGeom>
          <a:noFill/>
        </p:spPr>
        <p:txBody>
          <a:bodyPr wrap="none" rtlCol="0">
            <a:spAutoFit/>
          </a:bodyPr>
          <a:lstStyle/>
          <a:p>
            <a:r>
              <a:rPr lang="en-US" dirty="0"/>
              <a:t>TOPUP</a:t>
            </a:r>
          </a:p>
        </p:txBody>
      </p:sp>
      <p:pic>
        <p:nvPicPr>
          <p:cNvPr id="10" name="Picture 9">
            <a:extLst>
              <a:ext uri="{FF2B5EF4-FFF2-40B4-BE49-F238E27FC236}">
                <a16:creationId xmlns:a16="http://schemas.microsoft.com/office/drawing/2014/main" id="{AB379BAB-2636-4035-9F11-CDCD7DEFA3F3}"/>
              </a:ext>
            </a:extLst>
          </p:cNvPr>
          <p:cNvPicPr>
            <a:picLocks noChangeAspect="1"/>
          </p:cNvPicPr>
          <p:nvPr/>
        </p:nvPicPr>
        <p:blipFill>
          <a:blip r:embed="rId4"/>
          <a:stretch>
            <a:fillRect/>
          </a:stretch>
        </p:blipFill>
        <p:spPr>
          <a:xfrm>
            <a:off x="5648325" y="2441588"/>
            <a:ext cx="2181225" cy="1412839"/>
          </a:xfrm>
          <a:prstGeom prst="rect">
            <a:avLst/>
          </a:prstGeom>
        </p:spPr>
      </p:pic>
      <p:sp>
        <p:nvSpPr>
          <p:cNvPr id="12" name="Rectangle 11">
            <a:extLst>
              <a:ext uri="{FF2B5EF4-FFF2-40B4-BE49-F238E27FC236}">
                <a16:creationId xmlns:a16="http://schemas.microsoft.com/office/drawing/2014/main" id="{76F8B511-18F3-4800-9BFB-B879CD115A22}"/>
              </a:ext>
            </a:extLst>
          </p:cNvPr>
          <p:cNvSpPr/>
          <p:nvPr/>
        </p:nvSpPr>
        <p:spPr>
          <a:xfrm>
            <a:off x="4362450" y="3929450"/>
            <a:ext cx="4572000" cy="400110"/>
          </a:xfrm>
          <a:prstGeom prst="rect">
            <a:avLst/>
          </a:prstGeom>
        </p:spPr>
        <p:txBody>
          <a:bodyPr>
            <a:spAutoFit/>
          </a:bodyPr>
          <a:lstStyle/>
          <a:p>
            <a:r>
              <a:rPr lang="en-US" sz="1000" dirty="0"/>
              <a:t>https://andysbrainbook.readthedocs.io/en/latest/TBSS/TBSS_Course/TBSS_04_TopUpEddy.html</a:t>
            </a:r>
          </a:p>
        </p:txBody>
      </p:sp>
    </p:spTree>
    <p:extLst>
      <p:ext uri="{BB962C8B-B14F-4D97-AF65-F5344CB8AC3E}">
        <p14:creationId xmlns:p14="http://schemas.microsoft.com/office/powerpoint/2010/main" val="1641669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C54-5235-4F53-9578-24D6434EB427}"/>
              </a:ext>
            </a:extLst>
          </p:cNvPr>
          <p:cNvSpPr>
            <a:spLocks noGrp="1"/>
          </p:cNvSpPr>
          <p:nvPr>
            <p:ph type="title"/>
          </p:nvPr>
        </p:nvSpPr>
        <p:spPr/>
        <p:txBody>
          <a:bodyPr/>
          <a:lstStyle/>
          <a:p>
            <a:r>
              <a:rPr lang="en-US" dirty="0"/>
              <a:t>Apply the deformation field</a:t>
            </a:r>
          </a:p>
        </p:txBody>
      </p:sp>
      <p:pic>
        <p:nvPicPr>
          <p:cNvPr id="4" name="Content Placeholder 6">
            <a:extLst>
              <a:ext uri="{FF2B5EF4-FFF2-40B4-BE49-F238E27FC236}">
                <a16:creationId xmlns:a16="http://schemas.microsoft.com/office/drawing/2014/main" id="{2D38808B-9AE1-4861-9BB1-846BC4ABA804}"/>
              </a:ext>
            </a:extLst>
          </p:cNvPr>
          <p:cNvPicPr>
            <a:picLocks noGrp="1" noChangeAspect="1"/>
          </p:cNvPicPr>
          <p:nvPr>
            <p:ph idx="1"/>
          </p:nvPr>
        </p:nvPicPr>
        <p:blipFill rotWithShape="1">
          <a:blip r:embed="rId2"/>
          <a:srcRect l="47346"/>
          <a:stretch/>
        </p:blipFill>
        <p:spPr>
          <a:xfrm>
            <a:off x="2828942" y="2577127"/>
            <a:ext cx="3486116" cy="2572109"/>
          </a:xfrm>
          <a:prstGeom prst="rect">
            <a:avLst/>
          </a:prstGeom>
        </p:spPr>
      </p:pic>
      <p:sp>
        <p:nvSpPr>
          <p:cNvPr id="5" name="Arrow: Right 4">
            <a:extLst>
              <a:ext uri="{FF2B5EF4-FFF2-40B4-BE49-F238E27FC236}">
                <a16:creationId xmlns:a16="http://schemas.microsoft.com/office/drawing/2014/main" id="{2C0AF5BA-2353-4780-B913-380E0451353B}"/>
              </a:ext>
            </a:extLst>
          </p:cNvPr>
          <p:cNvSpPr/>
          <p:nvPr/>
        </p:nvSpPr>
        <p:spPr>
          <a:xfrm>
            <a:off x="4514850" y="3562350"/>
            <a:ext cx="304800" cy="323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6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A9289344-F2AE-4240-B822-B164EAD22A0D}"/>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40963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Co-registration</a:t>
            </a:r>
          </a:p>
        </p:txBody>
      </p:sp>
      <p:pic>
        <p:nvPicPr>
          <p:cNvPr id="5" name="Picture 1026"/>
          <p:cNvPicPr>
            <a:picLocks noGrp="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178" r="-24178"/>
          <a:stretch>
            <a:fillRect/>
          </a:stretch>
        </p:blipFill>
        <p:spPr bwMode="auto">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 name="TextBox 5"/>
          <p:cNvSpPr txBox="1"/>
          <p:nvPr/>
        </p:nvSpPr>
        <p:spPr>
          <a:xfrm>
            <a:off x="573742" y="1175437"/>
            <a:ext cx="7999506" cy="369332"/>
          </a:xfrm>
          <a:prstGeom prst="rect">
            <a:avLst/>
          </a:prstGeom>
          <a:noFill/>
        </p:spPr>
        <p:txBody>
          <a:bodyPr wrap="square" rtlCol="0">
            <a:spAutoFit/>
          </a:bodyPr>
          <a:lstStyle/>
          <a:p>
            <a:pPr algn="ctr"/>
            <a:r>
              <a:rPr lang="en-US" dirty="0"/>
              <a:t>Purpose1: view activations on a high quality anatomical image (and more)</a:t>
            </a:r>
          </a:p>
        </p:txBody>
      </p:sp>
      <p:pic>
        <p:nvPicPr>
          <p:cNvPr id="7" name="Content Placeholder 27"/>
          <p:cNvPicPr>
            <a:picLocks noChangeAspect="1"/>
          </p:cNvPicPr>
          <p:nvPr/>
        </p:nvPicPr>
        <p:blipFill>
          <a:blip r:embed="rId3"/>
          <a:srcRect l="-61478" r="-61478"/>
          <a:stretch>
            <a:fillRect/>
          </a:stretch>
        </p:blipFill>
        <p:spPr>
          <a:xfrm>
            <a:off x="6024539" y="1912471"/>
            <a:ext cx="4308496" cy="4213692"/>
          </a:xfrm>
          <a:prstGeom prst="rect">
            <a:avLst/>
          </a:prstGeom>
        </p:spPr>
      </p:pic>
    </p:spTree>
    <p:extLst>
      <p:ext uri="{BB962C8B-B14F-4D97-AF65-F5344CB8AC3E}">
        <p14:creationId xmlns:p14="http://schemas.microsoft.com/office/powerpoint/2010/main" val="1099417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SPM: Mutual information maximization</a:t>
            </a:r>
          </a:p>
        </p:txBody>
      </p:sp>
      <p:sp>
        <p:nvSpPr>
          <p:cNvPr id="11" name="Rectangle 10"/>
          <p:cNvSpPr/>
          <p:nvPr/>
        </p:nvSpPr>
        <p:spPr>
          <a:xfrm>
            <a:off x="2686051" y="6093484"/>
            <a:ext cx="6862296" cy="646331"/>
          </a:xfrm>
          <a:prstGeom prst="rect">
            <a:avLst/>
          </a:prstGeom>
        </p:spPr>
        <p:txBody>
          <a:bodyPr wrap="square">
            <a:spAutoFit/>
          </a:bodyPr>
          <a:lstStyle/>
          <a:p>
            <a:r>
              <a:rPr lang="en-US" dirty="0"/>
              <a:t>Bianca de </a:t>
            </a:r>
            <a:r>
              <a:rPr lang="en-US" dirty="0" err="1"/>
              <a:t>Haan’s</a:t>
            </a:r>
            <a:r>
              <a:rPr lang="en-US" dirty="0"/>
              <a:t> fMRI guide</a:t>
            </a:r>
          </a:p>
          <a:p>
            <a:r>
              <a:rPr lang="en-US" dirty="0"/>
              <a:t>http://</a:t>
            </a:r>
            <a:r>
              <a:rPr lang="en-US" dirty="0" err="1"/>
              <a:t>mbesc.net</a:t>
            </a:r>
            <a:r>
              <a:rPr lang="en-US" dirty="0"/>
              <a:t>/</a:t>
            </a:r>
            <a:r>
              <a:rPr lang="en-US" dirty="0" err="1"/>
              <a:t>wp</a:t>
            </a:r>
            <a:r>
              <a:rPr lang="en-US" dirty="0"/>
              <a:t>-content/uploads/2014/07/</a:t>
            </a:r>
            <a:r>
              <a:rPr lang="en-US" dirty="0" err="1"/>
              <a:t>fmri_guide.pdf</a:t>
            </a:r>
            <a:endParaRPr lang="en-US" dirty="0"/>
          </a:p>
        </p:txBody>
      </p:sp>
      <p:pic>
        <p:nvPicPr>
          <p:cNvPr id="19" name="Content Placeholder 11"/>
          <p:cNvPicPr>
            <a:picLocks noGrp="1" noChangeAspect="1"/>
          </p:cNvPicPr>
          <p:nvPr>
            <p:ph sz="half" idx="2"/>
          </p:nvPr>
        </p:nvPicPr>
        <p:blipFill>
          <a:blip r:embed="rId3"/>
          <a:srcRect t="-20273" b="-20273"/>
          <a:stretch>
            <a:fillRect/>
          </a:stretch>
        </p:blipFill>
        <p:spPr/>
      </p:pic>
      <p:pic>
        <p:nvPicPr>
          <p:cNvPr id="21" name="Content Placeholder 20"/>
          <p:cNvPicPr>
            <a:picLocks noGrp="1" noChangeAspect="1"/>
          </p:cNvPicPr>
          <p:nvPr>
            <p:ph sz="half" idx="1"/>
          </p:nvPr>
        </p:nvPicPr>
        <p:blipFill>
          <a:blip r:embed="rId4"/>
          <a:srcRect t="-33202" b="-33202"/>
          <a:stretch>
            <a:fillRect/>
          </a:stretch>
        </p:blipFill>
        <p:spPr>
          <a:xfrm>
            <a:off x="457200" y="1600200"/>
            <a:ext cx="4038600" cy="4525963"/>
          </a:xfrm>
          <a:prstGeom prst="rect">
            <a:avLst/>
          </a:prstGeom>
        </p:spPr>
      </p:pic>
    </p:spTree>
    <p:extLst>
      <p:ext uri="{BB962C8B-B14F-4D97-AF65-F5344CB8AC3E}">
        <p14:creationId xmlns:p14="http://schemas.microsoft.com/office/powerpoint/2010/main" val="9641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FS-FAST: boundary-based registration</a:t>
            </a:r>
          </a:p>
        </p:txBody>
      </p:sp>
      <p:sp>
        <p:nvSpPr>
          <p:cNvPr id="9" name="Rectangle 8"/>
          <p:cNvSpPr/>
          <p:nvPr/>
        </p:nvSpPr>
        <p:spPr>
          <a:xfrm>
            <a:off x="4645025" y="6105525"/>
            <a:ext cx="4041775" cy="369332"/>
          </a:xfrm>
          <a:prstGeom prst="rect">
            <a:avLst/>
          </a:prstGeom>
        </p:spPr>
        <p:txBody>
          <a:bodyPr wrap="square">
            <a:spAutoFit/>
          </a:bodyPr>
          <a:lstStyle/>
          <a:p>
            <a:r>
              <a:rPr lang="en-US" dirty="0" err="1"/>
              <a:t>Greve</a:t>
            </a:r>
            <a:r>
              <a:rPr lang="en-US" dirty="0"/>
              <a:t> and </a:t>
            </a:r>
            <a:r>
              <a:rPr lang="en-US" dirty="0" err="1"/>
              <a:t>Fischl</a:t>
            </a:r>
            <a:r>
              <a:rPr lang="en-US" dirty="0"/>
              <a:t>, </a:t>
            </a:r>
            <a:r>
              <a:rPr lang="en-US" dirty="0" err="1"/>
              <a:t>NeuroImage</a:t>
            </a:r>
            <a:r>
              <a:rPr lang="en-US" dirty="0"/>
              <a:t>, 2005</a:t>
            </a:r>
          </a:p>
        </p:txBody>
      </p:sp>
      <p:pic>
        <p:nvPicPr>
          <p:cNvPr id="13" name="Content Placeholder 9"/>
          <p:cNvPicPr>
            <a:picLocks noGrp="1" noChangeAspect="1"/>
          </p:cNvPicPr>
          <p:nvPr>
            <p:ph sz="half" idx="2"/>
          </p:nvPr>
        </p:nvPicPr>
        <p:blipFill>
          <a:blip r:embed="rId3"/>
          <a:srcRect t="-6758" b="-6758"/>
          <a:stretch>
            <a:fillRect/>
          </a:stretch>
        </p:blipFill>
        <p:spPr/>
      </p:pic>
      <p:pic>
        <p:nvPicPr>
          <p:cNvPr id="15" name="Content Placeholder 11"/>
          <p:cNvPicPr>
            <a:picLocks noGrp="1" noChangeAspect="1"/>
          </p:cNvPicPr>
          <p:nvPr>
            <p:ph sz="half" idx="1"/>
          </p:nvPr>
        </p:nvPicPr>
        <p:blipFill>
          <a:blip r:embed="rId4"/>
          <a:srcRect l="-3938" r="-3938"/>
          <a:stretch>
            <a:fillRect/>
          </a:stretch>
        </p:blipFill>
        <p:spPr>
          <a:prstGeom prst="rect">
            <a:avLst/>
          </a:prstGeom>
        </p:spPr>
      </p:pic>
      <p:pic>
        <p:nvPicPr>
          <p:cNvPr id="3" name="Picture 2"/>
          <p:cNvPicPr>
            <a:picLocks noChangeAspect="1"/>
          </p:cNvPicPr>
          <p:nvPr/>
        </p:nvPicPr>
        <p:blipFill>
          <a:blip r:embed="rId5"/>
          <a:stretch>
            <a:fillRect/>
          </a:stretch>
        </p:blipFill>
        <p:spPr>
          <a:xfrm>
            <a:off x="3073013" y="2108200"/>
            <a:ext cx="2908300" cy="2641600"/>
          </a:xfrm>
          <a:prstGeom prst="rect">
            <a:avLst/>
          </a:prstGeom>
        </p:spPr>
      </p:pic>
      <p:sp>
        <p:nvSpPr>
          <p:cNvPr id="4" name="TextBox 3">
            <a:extLst>
              <a:ext uri="{FF2B5EF4-FFF2-40B4-BE49-F238E27FC236}">
                <a16:creationId xmlns:a16="http://schemas.microsoft.com/office/drawing/2014/main" id="{6D0347E1-8047-4F37-9936-6F2F87CDBE69}"/>
              </a:ext>
            </a:extLst>
          </p:cNvPr>
          <p:cNvSpPr txBox="1"/>
          <p:nvPr/>
        </p:nvSpPr>
        <p:spPr>
          <a:xfrm>
            <a:off x="628650" y="1129784"/>
            <a:ext cx="4144211" cy="369332"/>
          </a:xfrm>
          <a:prstGeom prst="rect">
            <a:avLst/>
          </a:prstGeom>
          <a:noFill/>
        </p:spPr>
        <p:txBody>
          <a:bodyPr wrap="none" rtlCol="0">
            <a:spAutoFit/>
          </a:bodyPr>
          <a:lstStyle/>
          <a:p>
            <a:r>
              <a:rPr lang="en-US" dirty="0">
                <a:solidFill>
                  <a:srgbClr val="FF0000"/>
                </a:solidFill>
              </a:rPr>
              <a:t>Currently considered best for its purpose !</a:t>
            </a:r>
          </a:p>
        </p:txBody>
      </p:sp>
    </p:spTree>
    <p:extLst>
      <p:ext uri="{BB962C8B-B14F-4D97-AF65-F5344CB8AC3E}">
        <p14:creationId xmlns:p14="http://schemas.microsoft.com/office/powerpoint/2010/main" val="2798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experiment</a:t>
            </a:r>
          </a:p>
        </p:txBody>
      </p:sp>
      <p:sp>
        <p:nvSpPr>
          <p:cNvPr id="3" name="Rectangular Callout 2"/>
          <p:cNvSpPr/>
          <p:nvPr/>
        </p:nvSpPr>
        <p:spPr>
          <a:xfrm>
            <a:off x="457200"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1922843"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28" y="1616199"/>
            <a:ext cx="900000" cy="661500"/>
          </a:xfrm>
          <a:prstGeom prst="rect">
            <a:avLst/>
          </a:prstGeom>
        </p:spPr>
      </p:pic>
      <p:sp>
        <p:nvSpPr>
          <p:cNvPr id="11" name="Rectangle 10"/>
          <p:cNvSpPr/>
          <p:nvPr/>
        </p:nvSpPr>
        <p:spPr>
          <a:xfrm>
            <a:off x="2003658" y="1626303"/>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Chart 38"/>
          <p:cNvGraphicFramePr>
            <a:graphicFrameLocks noChangeAspect="1"/>
          </p:cNvGraphicFramePr>
          <p:nvPr>
            <p:extLst>
              <p:ext uri="{D42A27DB-BD31-4B8C-83A1-F6EECF244321}">
                <p14:modId xmlns:p14="http://schemas.microsoft.com/office/powerpoint/2010/main" val="826758454"/>
              </p:ext>
            </p:extLst>
          </p:nvPr>
        </p:nvGraphicFramePr>
        <p:xfrm>
          <a:off x="457200" y="5048319"/>
          <a:ext cx="5400000" cy="1440872"/>
        </p:xfrm>
        <a:graphic>
          <a:graphicData uri="http://schemas.openxmlformats.org/drawingml/2006/chart">
            <c:chart xmlns:c="http://schemas.openxmlformats.org/drawingml/2006/chart" xmlns:r="http://schemas.openxmlformats.org/officeDocument/2006/relationships" r:id="rId4"/>
          </a:graphicData>
        </a:graphic>
      </p:graphicFrame>
      <p:sp>
        <p:nvSpPr>
          <p:cNvPr id="17" name="Left-Right Arrow 16"/>
          <p:cNvSpPr/>
          <p:nvPr/>
        </p:nvSpPr>
        <p:spPr>
          <a:xfrm>
            <a:off x="1636757" y="5484909"/>
            <a:ext cx="1625138" cy="28488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t>
            </a:r>
          </a:p>
        </p:txBody>
      </p:sp>
      <p:cxnSp>
        <p:nvCxnSpPr>
          <p:cNvPr id="6" name="Straight Arrow Connector 5"/>
          <p:cNvCxnSpPr/>
          <p:nvPr/>
        </p:nvCxnSpPr>
        <p:spPr>
          <a:xfrm>
            <a:off x="535128" y="2700422"/>
            <a:ext cx="1099842" cy="153667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724608" y="2687054"/>
            <a:ext cx="2538312" cy="15634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895680" y="2686337"/>
            <a:ext cx="3977604" cy="154390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569148" y="1256971"/>
            <a:ext cx="856312" cy="369332"/>
          </a:xfrm>
          <a:prstGeom prst="rect">
            <a:avLst/>
          </a:prstGeom>
          <a:noFill/>
        </p:spPr>
        <p:txBody>
          <a:bodyPr wrap="none" rtlCol="0">
            <a:spAutoFit/>
          </a:bodyPr>
          <a:lstStyle/>
          <a:p>
            <a:r>
              <a:rPr lang="en-US" dirty="0"/>
              <a:t>20 s on</a:t>
            </a:r>
          </a:p>
        </p:txBody>
      </p:sp>
      <p:sp>
        <p:nvSpPr>
          <p:cNvPr id="31" name="TextBox 30"/>
          <p:cNvSpPr txBox="1"/>
          <p:nvPr/>
        </p:nvSpPr>
        <p:spPr>
          <a:xfrm>
            <a:off x="2024666" y="1224705"/>
            <a:ext cx="877163" cy="369332"/>
          </a:xfrm>
          <a:prstGeom prst="rect">
            <a:avLst/>
          </a:prstGeom>
          <a:noFill/>
        </p:spPr>
        <p:txBody>
          <a:bodyPr wrap="none" rtlCol="0">
            <a:spAutoFit/>
          </a:bodyPr>
          <a:lstStyle/>
          <a:p>
            <a:r>
              <a:rPr lang="en-US" dirty="0"/>
              <a:t>20 s off</a:t>
            </a:r>
          </a:p>
        </p:txBody>
      </p:sp>
      <p:graphicFrame>
        <p:nvGraphicFramePr>
          <p:cNvPr id="37" name="Chart 36"/>
          <p:cNvGraphicFramePr>
            <a:graphicFrameLocks/>
          </p:cNvGraphicFramePr>
          <p:nvPr>
            <p:extLst>
              <p:ext uri="{D42A27DB-BD31-4B8C-83A1-F6EECF244321}">
                <p14:modId xmlns:p14="http://schemas.microsoft.com/office/powerpoint/2010/main" val="4042309899"/>
              </p:ext>
            </p:extLst>
          </p:nvPr>
        </p:nvGraphicFramePr>
        <p:xfrm>
          <a:off x="72000" y="2052897"/>
          <a:ext cx="9000000" cy="2412000"/>
        </p:xfrm>
        <a:graphic>
          <a:graphicData uri="http://schemas.openxmlformats.org/drawingml/2006/chart">
            <c:chart xmlns:c="http://schemas.openxmlformats.org/drawingml/2006/chart" xmlns:r="http://schemas.openxmlformats.org/officeDocument/2006/relationships" r:id="rId5"/>
          </a:graphicData>
        </a:graphic>
      </p:graphicFrame>
      <p:pic>
        <p:nvPicPr>
          <p:cNvPr id="18" name="Picture 17"/>
          <p:cNvPicPr>
            <a:picLocks noChangeAspect="1"/>
          </p:cNvPicPr>
          <p:nvPr/>
        </p:nvPicPr>
        <p:blipFill>
          <a:blip r:embed="rId6"/>
          <a:stretch>
            <a:fillRect/>
          </a:stretch>
        </p:blipFill>
        <p:spPr>
          <a:xfrm flipH="1">
            <a:off x="1004970" y="4286209"/>
            <a:ext cx="1260000" cy="1033594"/>
          </a:xfrm>
          <a:prstGeom prst="rect">
            <a:avLst/>
          </a:prstGeom>
        </p:spPr>
      </p:pic>
      <p:pic>
        <p:nvPicPr>
          <p:cNvPr id="19" name="Picture 18"/>
          <p:cNvPicPr>
            <a:picLocks noChangeAspect="1"/>
          </p:cNvPicPr>
          <p:nvPr/>
        </p:nvPicPr>
        <p:blipFill>
          <a:blip r:embed="rId6"/>
          <a:stretch>
            <a:fillRect/>
          </a:stretch>
        </p:blipFill>
        <p:spPr>
          <a:xfrm flipH="1">
            <a:off x="2596662" y="4286209"/>
            <a:ext cx="1260000" cy="1033594"/>
          </a:xfrm>
          <a:prstGeom prst="rect">
            <a:avLst/>
          </a:prstGeom>
        </p:spPr>
      </p:pic>
      <p:pic>
        <p:nvPicPr>
          <p:cNvPr id="20" name="Picture 19"/>
          <p:cNvPicPr>
            <a:picLocks noChangeAspect="1"/>
          </p:cNvPicPr>
          <p:nvPr/>
        </p:nvPicPr>
        <p:blipFill>
          <a:blip r:embed="rId6"/>
          <a:stretch>
            <a:fillRect/>
          </a:stretch>
        </p:blipFill>
        <p:spPr>
          <a:xfrm flipH="1">
            <a:off x="4243284" y="4286209"/>
            <a:ext cx="1260000" cy="1033594"/>
          </a:xfrm>
          <a:prstGeom prst="rect">
            <a:avLst/>
          </a:prstGeom>
        </p:spPr>
      </p:pic>
    </p:spTree>
    <p:extLst>
      <p:ext uri="{BB962C8B-B14F-4D97-AF65-F5344CB8AC3E}">
        <p14:creationId xmlns:p14="http://schemas.microsoft.com/office/powerpoint/2010/main" val="2693735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003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“Normalization” to common space</a:t>
            </a:r>
          </a:p>
        </p:txBody>
      </p:sp>
      <p:pic>
        <p:nvPicPr>
          <p:cNvPr id="4" name="Content Placeholder 3" descr="head_shapes.jpg"/>
          <p:cNvPicPr>
            <a:picLocks noGrp="1" noChangeAspect="1"/>
          </p:cNvPicPr>
          <p:nvPr>
            <p:ph sz="half" idx="1"/>
          </p:nvPr>
        </p:nvPicPr>
        <p:blipFill>
          <a:blip r:embed="rId3">
            <a:extLst>
              <a:ext uri="{28A0092B-C50C-407E-A947-70E740481C1C}">
                <a14:useLocalDpi xmlns:a14="http://schemas.microsoft.com/office/drawing/2010/main" val="0"/>
              </a:ext>
            </a:extLst>
          </a:blip>
          <a:srcRect l="-11013" r="-11013"/>
          <a:stretch>
            <a:fillRect/>
          </a:stretch>
        </p:blipFill>
        <p:spPr/>
      </p:pic>
      <p:pic>
        <p:nvPicPr>
          <p:cNvPr id="6" name="Content Placeholder 5" descr="head_shapes2.jpg"/>
          <p:cNvPicPr>
            <a:picLocks noGrp="1" noChangeAspect="1"/>
          </p:cNvPicPr>
          <p:nvPr>
            <p:ph sz="half" idx="2"/>
          </p:nvPr>
        </p:nvPicPr>
        <p:blipFill>
          <a:blip r:embed="rId4">
            <a:extLst>
              <a:ext uri="{28A0092B-C50C-407E-A947-70E740481C1C}">
                <a14:useLocalDpi xmlns:a14="http://schemas.microsoft.com/office/drawing/2010/main" val="0"/>
              </a:ext>
            </a:extLst>
          </a:blip>
          <a:srcRect l="-20679" r="-20679"/>
          <a:stretch>
            <a:fillRect/>
          </a:stretch>
        </p:blipFill>
        <p:spPr/>
      </p:pic>
      <p:sp>
        <p:nvSpPr>
          <p:cNvPr id="7" name="Rectangle 6"/>
          <p:cNvSpPr/>
          <p:nvPr/>
        </p:nvSpPr>
        <p:spPr>
          <a:xfrm>
            <a:off x="1077265" y="6579532"/>
            <a:ext cx="7915705" cy="276999"/>
          </a:xfrm>
          <a:prstGeom prst="rect">
            <a:avLst/>
          </a:prstGeom>
        </p:spPr>
        <p:txBody>
          <a:bodyPr wrap="square">
            <a:spAutoFit/>
          </a:bodyPr>
          <a:lstStyle/>
          <a:p>
            <a:r>
              <a:rPr lang="en-US" sz="1200" dirty="0"/>
              <a:t>http://</a:t>
            </a:r>
            <a:r>
              <a:rPr lang="en-US" sz="1200" dirty="0" err="1"/>
              <a:t>publicdomainreview.org</a:t>
            </a:r>
            <a:r>
              <a:rPr lang="en-US" sz="1200" dirty="0"/>
              <a:t>/collections/phrenology-diagrams-from-vaughts-practical-character-reader-1902/</a:t>
            </a:r>
          </a:p>
        </p:txBody>
      </p:sp>
      <p:sp>
        <p:nvSpPr>
          <p:cNvPr id="8" name="Freeform 7"/>
          <p:cNvSpPr/>
          <p:nvPr/>
        </p:nvSpPr>
        <p:spPr>
          <a:xfrm>
            <a:off x="1406596" y="2106650"/>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6046448" y="2329718"/>
            <a:ext cx="1335064" cy="763150"/>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0" name="TextBox 9"/>
          <p:cNvSpPr txBox="1"/>
          <p:nvPr/>
        </p:nvSpPr>
        <p:spPr>
          <a:xfrm>
            <a:off x="573742" y="1175437"/>
            <a:ext cx="7999506" cy="369332"/>
          </a:xfrm>
          <a:prstGeom prst="rect">
            <a:avLst/>
          </a:prstGeom>
          <a:noFill/>
        </p:spPr>
        <p:txBody>
          <a:bodyPr wrap="square" rtlCol="0">
            <a:spAutoFit/>
          </a:bodyPr>
          <a:lstStyle/>
          <a:p>
            <a:pPr algn="ctr"/>
            <a:r>
              <a:rPr lang="en-US" dirty="0"/>
              <a:t>Purpose1: compensate individual differences in brain shape for the group analysis</a:t>
            </a:r>
          </a:p>
        </p:txBody>
      </p:sp>
    </p:spTree>
    <p:extLst>
      <p:ext uri="{BB962C8B-B14F-4D97-AF65-F5344CB8AC3E}">
        <p14:creationId xmlns:p14="http://schemas.microsoft.com/office/powerpoint/2010/main" val="4936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Templates &amp; coordinate systems</a:t>
            </a:r>
          </a:p>
        </p:txBody>
      </p:sp>
      <p:pic>
        <p:nvPicPr>
          <p:cNvPr id="8" name="Content Placeholder 7"/>
          <p:cNvPicPr>
            <a:picLocks noGrp="1" noChangeAspect="1"/>
          </p:cNvPicPr>
          <p:nvPr>
            <p:ph idx="1"/>
          </p:nvPr>
        </p:nvPicPr>
        <p:blipFill>
          <a:blip r:embed="rId2"/>
          <a:srcRect t="-8077" b="-8077"/>
          <a:stretch>
            <a:fillRect/>
          </a:stretch>
        </p:blipFill>
        <p:spPr>
          <a:prstGeom prst="rect">
            <a:avLst/>
          </a:prstGeom>
        </p:spPr>
      </p:pic>
      <p:sp>
        <p:nvSpPr>
          <p:cNvPr id="12" name="Text Placeholder 11"/>
          <p:cNvSpPr>
            <a:spLocks noGrp="1"/>
          </p:cNvSpPr>
          <p:nvPr>
            <p:ph type="body" sz="quarter" idx="13"/>
          </p:nvPr>
        </p:nvSpPr>
        <p:spPr>
          <a:xfrm>
            <a:off x="457200" y="1612900"/>
            <a:ext cx="3920565" cy="482600"/>
          </a:xfrm>
        </p:spPr>
        <p:txBody>
          <a:bodyPr>
            <a:normAutofit fontScale="92500" lnSpcReduction="20000"/>
          </a:bodyPr>
          <a:lstStyle/>
          <a:p>
            <a:pPr marL="0" indent="0" algn="ctr">
              <a:buNone/>
            </a:pPr>
            <a:r>
              <a:rPr lang="en-US" dirty="0" err="1"/>
              <a:t>Talairach</a:t>
            </a:r>
            <a:endParaRPr lang="en-US" dirty="0"/>
          </a:p>
        </p:txBody>
      </p:sp>
      <p:sp>
        <p:nvSpPr>
          <p:cNvPr id="7" name="Rectangle 6"/>
          <p:cNvSpPr/>
          <p:nvPr/>
        </p:nvSpPr>
        <p:spPr>
          <a:xfrm>
            <a:off x="4249271" y="5972274"/>
            <a:ext cx="4437529" cy="307777"/>
          </a:xfrm>
          <a:prstGeom prst="rect">
            <a:avLst/>
          </a:prstGeom>
        </p:spPr>
        <p:txBody>
          <a:bodyPr wrap="square">
            <a:spAutoFit/>
          </a:bodyPr>
          <a:lstStyle/>
          <a:p>
            <a:r>
              <a:rPr lang="en-US" sz="1400" dirty="0"/>
              <a:t>http://</a:t>
            </a:r>
            <a:r>
              <a:rPr lang="en-US" sz="1400" dirty="0" err="1"/>
              <a:t>imaging.mrc-cbu.cam.ac.uk</a:t>
            </a:r>
            <a:r>
              <a:rPr lang="en-US" sz="1400" dirty="0"/>
              <a:t>/imaging/</a:t>
            </a:r>
            <a:r>
              <a:rPr lang="en-US" sz="1400" dirty="0" err="1"/>
              <a:t>MniTalairach</a:t>
            </a:r>
            <a:endParaRPr lang="en-US" sz="1400" dirty="0"/>
          </a:p>
        </p:txBody>
      </p:sp>
      <p:sp>
        <p:nvSpPr>
          <p:cNvPr id="13" name="Text Placeholder 11"/>
          <p:cNvSpPr txBox="1">
            <a:spLocks/>
          </p:cNvSpPr>
          <p:nvPr/>
        </p:nvSpPr>
        <p:spPr>
          <a:xfrm>
            <a:off x="4601880" y="1612900"/>
            <a:ext cx="3920565" cy="4826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MNI</a:t>
            </a:r>
          </a:p>
        </p:txBody>
      </p:sp>
      <p:sp>
        <p:nvSpPr>
          <p:cNvPr id="15" name="TextBox 14"/>
          <p:cNvSpPr txBox="1"/>
          <p:nvPr/>
        </p:nvSpPr>
        <p:spPr>
          <a:xfrm>
            <a:off x="573742" y="1175437"/>
            <a:ext cx="7999506" cy="369332"/>
          </a:xfrm>
          <a:prstGeom prst="rect">
            <a:avLst/>
          </a:prstGeom>
          <a:noFill/>
        </p:spPr>
        <p:txBody>
          <a:bodyPr wrap="square" rtlCol="0">
            <a:spAutoFit/>
          </a:bodyPr>
          <a:lstStyle/>
          <a:p>
            <a:pPr algn="ctr"/>
            <a:r>
              <a:rPr lang="en-US" dirty="0"/>
              <a:t>Purpose2: Unified </a:t>
            </a:r>
            <a:r>
              <a:rPr lang="en-US"/>
              <a:t>coordinate system</a:t>
            </a:r>
            <a:endParaRPr lang="en-US" dirty="0"/>
          </a:p>
        </p:txBody>
      </p:sp>
    </p:spTree>
    <p:extLst>
      <p:ext uri="{BB962C8B-B14F-4D97-AF65-F5344CB8AC3E}">
        <p14:creationId xmlns:p14="http://schemas.microsoft.com/office/powerpoint/2010/main" val="1318805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3307043" y="2786804"/>
            <a:ext cx="2148688" cy="1198588"/>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Template</a:t>
            </a:r>
          </a:p>
        </p:txBody>
      </p:sp>
      <p:sp>
        <p:nvSpPr>
          <p:cNvPr id="5" name="Title 4"/>
          <p:cNvSpPr>
            <a:spLocks noGrp="1"/>
          </p:cNvSpPr>
          <p:nvPr>
            <p:ph type="title"/>
          </p:nvPr>
        </p:nvSpPr>
        <p:spPr/>
        <p:txBody>
          <a:bodyPr/>
          <a:lstStyle/>
          <a:p>
            <a:r>
              <a:rPr lang="en-US" dirty="0"/>
              <a:t>Rigid transform</a:t>
            </a:r>
          </a:p>
        </p:txBody>
      </p:sp>
      <p:sp>
        <p:nvSpPr>
          <p:cNvPr id="6" name="Freeform 5"/>
          <p:cNvSpPr/>
          <p:nvPr/>
        </p:nvSpPr>
        <p:spPr>
          <a:xfrm>
            <a:off x="3169084" y="2689356"/>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3759877" y="3076777"/>
            <a:ext cx="1335064" cy="763150"/>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8" name="Picture 7"/>
          <p:cNvPicPr>
            <a:picLocks noChangeAspect="1"/>
          </p:cNvPicPr>
          <p:nvPr/>
        </p:nvPicPr>
        <p:blipFill rotWithShape="1">
          <a:blip r:embed="rId3"/>
          <a:srcRect t="-1" b="46776"/>
          <a:stretch/>
        </p:blipFill>
        <p:spPr>
          <a:xfrm>
            <a:off x="6083300" y="3704491"/>
            <a:ext cx="3060700" cy="1683124"/>
          </a:xfrm>
          <a:prstGeom prst="rect">
            <a:avLst/>
          </a:prstGeom>
        </p:spPr>
      </p:pic>
      <p:sp>
        <p:nvSpPr>
          <p:cNvPr id="9" name="TextBox 8"/>
          <p:cNvSpPr txBox="1"/>
          <p:nvPr/>
        </p:nvSpPr>
        <p:spPr>
          <a:xfrm>
            <a:off x="6086942" y="3120087"/>
            <a:ext cx="2806327" cy="369332"/>
          </a:xfrm>
          <a:prstGeom prst="rect">
            <a:avLst/>
          </a:prstGeom>
          <a:noFill/>
        </p:spPr>
        <p:txBody>
          <a:bodyPr wrap="none" rtlCol="0">
            <a:spAutoFit/>
          </a:bodyPr>
          <a:lstStyle/>
          <a:p>
            <a:r>
              <a:rPr lang="en-US" dirty="0"/>
              <a:t>6 parameter rigid transform</a:t>
            </a:r>
          </a:p>
        </p:txBody>
      </p:sp>
      <p:sp>
        <p:nvSpPr>
          <p:cNvPr id="3" name="TextBox 2"/>
          <p:cNvSpPr txBox="1"/>
          <p:nvPr/>
        </p:nvSpPr>
        <p:spPr>
          <a:xfrm>
            <a:off x="6397065" y="3460205"/>
            <a:ext cx="402674" cy="369332"/>
          </a:xfrm>
          <a:prstGeom prst="rect">
            <a:avLst/>
          </a:prstGeom>
          <a:noFill/>
        </p:spPr>
        <p:txBody>
          <a:bodyPr wrap="none" rtlCol="0">
            <a:spAutoFit/>
          </a:bodyPr>
          <a:lstStyle/>
          <a:p>
            <a:r>
              <a:rPr lang="en-US" dirty="0"/>
              <a:t>3x</a:t>
            </a:r>
          </a:p>
        </p:txBody>
      </p:sp>
      <p:sp>
        <p:nvSpPr>
          <p:cNvPr id="10" name="TextBox 9"/>
          <p:cNvSpPr txBox="1"/>
          <p:nvPr/>
        </p:nvSpPr>
        <p:spPr>
          <a:xfrm>
            <a:off x="8225865" y="3460205"/>
            <a:ext cx="402674" cy="369332"/>
          </a:xfrm>
          <a:prstGeom prst="rect">
            <a:avLst/>
          </a:prstGeom>
          <a:noFill/>
        </p:spPr>
        <p:txBody>
          <a:bodyPr wrap="none" rtlCol="0">
            <a:spAutoFit/>
          </a:bodyPr>
          <a:lstStyle/>
          <a:p>
            <a:r>
              <a:rPr lang="en-US" dirty="0"/>
              <a:t>3x</a:t>
            </a:r>
          </a:p>
        </p:txBody>
      </p:sp>
      <p:pic>
        <p:nvPicPr>
          <p:cNvPr id="4" name="Picture 3">
            <a:extLst>
              <a:ext uri="{FF2B5EF4-FFF2-40B4-BE49-F238E27FC236}">
                <a16:creationId xmlns:a16="http://schemas.microsoft.com/office/drawing/2014/main" id="{1CD617FF-407E-46A2-9B40-F3738BD32CCD}"/>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231026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3368307" y="257204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itle 5"/>
          <p:cNvSpPr>
            <a:spLocks noGrp="1"/>
          </p:cNvSpPr>
          <p:nvPr>
            <p:ph type="title"/>
          </p:nvPr>
        </p:nvSpPr>
        <p:spPr/>
        <p:txBody>
          <a:bodyPr/>
          <a:lstStyle/>
          <a:p>
            <a:r>
              <a:rPr lang="en-US" dirty="0"/>
              <a:t>Affine transform</a:t>
            </a:r>
          </a:p>
        </p:txBody>
      </p:sp>
      <p:sp>
        <p:nvSpPr>
          <p:cNvPr id="5" name="TextBox 4"/>
          <p:cNvSpPr txBox="1"/>
          <p:nvPr/>
        </p:nvSpPr>
        <p:spPr>
          <a:xfrm>
            <a:off x="6117191" y="3167543"/>
            <a:ext cx="3040090" cy="369332"/>
          </a:xfrm>
          <a:prstGeom prst="rect">
            <a:avLst/>
          </a:prstGeom>
          <a:noFill/>
        </p:spPr>
        <p:txBody>
          <a:bodyPr wrap="none" rtlCol="0">
            <a:spAutoFit/>
          </a:bodyPr>
          <a:lstStyle/>
          <a:p>
            <a:r>
              <a:rPr lang="en-US" dirty="0"/>
              <a:t>12 parameter affine transform</a:t>
            </a:r>
          </a:p>
        </p:txBody>
      </p:sp>
      <p:sp>
        <p:nvSpPr>
          <p:cNvPr id="7" name="Freeform 6"/>
          <p:cNvSpPr/>
          <p:nvPr/>
        </p:nvSpPr>
        <p:spPr>
          <a:xfrm>
            <a:off x="3372176" y="2569826"/>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372176" y="2569826"/>
            <a:ext cx="2402823" cy="1345991"/>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Left Arrow 8"/>
          <p:cNvSpPr/>
          <p:nvPr/>
        </p:nvSpPr>
        <p:spPr>
          <a:xfrm rot="20462258">
            <a:off x="5762193" y="2542825"/>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Left Arrow 9"/>
          <p:cNvSpPr/>
          <p:nvPr/>
        </p:nvSpPr>
        <p:spPr>
          <a:xfrm rot="12311670">
            <a:off x="2819352" y="2557873"/>
            <a:ext cx="552824" cy="3436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096000" y="3676647"/>
            <a:ext cx="3060700" cy="3162300"/>
          </a:xfrm>
          <a:prstGeom prst="rect">
            <a:avLst/>
          </a:prstGeom>
        </p:spPr>
      </p:pic>
      <p:sp>
        <p:nvSpPr>
          <p:cNvPr id="12" name="TextBox 11"/>
          <p:cNvSpPr txBox="1"/>
          <p:nvPr/>
        </p:nvSpPr>
        <p:spPr>
          <a:xfrm>
            <a:off x="6409765" y="5289171"/>
            <a:ext cx="402674" cy="369332"/>
          </a:xfrm>
          <a:prstGeom prst="rect">
            <a:avLst/>
          </a:prstGeom>
          <a:noFill/>
        </p:spPr>
        <p:txBody>
          <a:bodyPr wrap="none" rtlCol="0">
            <a:spAutoFit/>
          </a:bodyPr>
          <a:lstStyle/>
          <a:p>
            <a:r>
              <a:rPr lang="en-US" dirty="0"/>
              <a:t>3x</a:t>
            </a:r>
          </a:p>
        </p:txBody>
      </p:sp>
      <p:sp>
        <p:nvSpPr>
          <p:cNvPr id="13" name="TextBox 12"/>
          <p:cNvSpPr txBox="1"/>
          <p:nvPr/>
        </p:nvSpPr>
        <p:spPr>
          <a:xfrm>
            <a:off x="8238565" y="5289171"/>
            <a:ext cx="402674" cy="369332"/>
          </a:xfrm>
          <a:prstGeom prst="rect">
            <a:avLst/>
          </a:prstGeom>
          <a:noFill/>
        </p:spPr>
        <p:txBody>
          <a:bodyPr wrap="none" rtlCol="0">
            <a:spAutoFit/>
          </a:bodyPr>
          <a:lstStyle/>
          <a:p>
            <a:r>
              <a:rPr lang="en-US" dirty="0"/>
              <a:t>3x</a:t>
            </a:r>
          </a:p>
        </p:txBody>
      </p:sp>
      <p:sp>
        <p:nvSpPr>
          <p:cNvPr id="14" name="TextBox 13"/>
          <p:cNvSpPr txBox="1"/>
          <p:nvPr/>
        </p:nvSpPr>
        <p:spPr>
          <a:xfrm>
            <a:off x="6409765" y="3496251"/>
            <a:ext cx="402674" cy="369332"/>
          </a:xfrm>
          <a:prstGeom prst="rect">
            <a:avLst/>
          </a:prstGeom>
          <a:noFill/>
        </p:spPr>
        <p:txBody>
          <a:bodyPr wrap="none" rtlCol="0">
            <a:spAutoFit/>
          </a:bodyPr>
          <a:lstStyle/>
          <a:p>
            <a:r>
              <a:rPr lang="en-US" dirty="0"/>
              <a:t>3x</a:t>
            </a:r>
          </a:p>
        </p:txBody>
      </p:sp>
      <p:sp>
        <p:nvSpPr>
          <p:cNvPr id="15" name="TextBox 14"/>
          <p:cNvSpPr txBox="1"/>
          <p:nvPr/>
        </p:nvSpPr>
        <p:spPr>
          <a:xfrm>
            <a:off x="8238565" y="3496251"/>
            <a:ext cx="402674" cy="369332"/>
          </a:xfrm>
          <a:prstGeom prst="rect">
            <a:avLst/>
          </a:prstGeom>
          <a:noFill/>
        </p:spPr>
        <p:txBody>
          <a:bodyPr wrap="none" rtlCol="0">
            <a:spAutoFit/>
          </a:bodyPr>
          <a:lstStyle/>
          <a:p>
            <a:r>
              <a:rPr lang="en-US" dirty="0"/>
              <a:t>3x</a:t>
            </a:r>
          </a:p>
        </p:txBody>
      </p:sp>
      <p:sp>
        <p:nvSpPr>
          <p:cNvPr id="21" name="Left Arrow 20"/>
          <p:cNvSpPr/>
          <p:nvPr/>
        </p:nvSpPr>
        <p:spPr>
          <a:xfrm rot="1742865">
            <a:off x="3582228" y="2990536"/>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BC064F3-A857-481A-8A66-6D7F5C2360E3}"/>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1353988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transform</a:t>
            </a:r>
          </a:p>
        </p:txBody>
      </p:sp>
      <p:sp>
        <p:nvSpPr>
          <p:cNvPr id="5" name="TextBox 4"/>
          <p:cNvSpPr txBox="1"/>
          <p:nvPr/>
        </p:nvSpPr>
        <p:spPr>
          <a:xfrm>
            <a:off x="4006572" y="4377762"/>
            <a:ext cx="1134032" cy="369332"/>
          </a:xfrm>
          <a:prstGeom prst="rect">
            <a:avLst/>
          </a:prstGeom>
          <a:noFill/>
        </p:spPr>
        <p:txBody>
          <a:bodyPr wrap="none" rtlCol="0">
            <a:spAutoFit/>
          </a:bodyPr>
          <a:lstStyle/>
          <a:p>
            <a:r>
              <a:rPr lang="en-US" dirty="0"/>
              <a:t>“warping”</a:t>
            </a:r>
          </a:p>
        </p:txBody>
      </p:sp>
      <p:sp>
        <p:nvSpPr>
          <p:cNvPr id="7" name="Freeform 6"/>
          <p:cNvSpPr/>
          <p:nvPr/>
        </p:nvSpPr>
        <p:spPr>
          <a:xfrm>
            <a:off x="3368307" y="257204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Freeform 7"/>
          <p:cNvSpPr/>
          <p:nvPr/>
        </p:nvSpPr>
        <p:spPr>
          <a:xfrm>
            <a:off x="3384202" y="254642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Freeform 8"/>
          <p:cNvSpPr/>
          <p:nvPr/>
        </p:nvSpPr>
        <p:spPr>
          <a:xfrm>
            <a:off x="3368307" y="260171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Left Arrow 11"/>
          <p:cNvSpPr/>
          <p:nvPr/>
        </p:nvSpPr>
        <p:spPr>
          <a:xfrm rot="20462258">
            <a:off x="5762193" y="2542825"/>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Left Arrow 12"/>
          <p:cNvSpPr/>
          <p:nvPr/>
        </p:nvSpPr>
        <p:spPr>
          <a:xfrm rot="12311670">
            <a:off x="2819352" y="2557873"/>
            <a:ext cx="552824" cy="3436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 Arrow 13"/>
          <p:cNvSpPr/>
          <p:nvPr/>
        </p:nvSpPr>
        <p:spPr>
          <a:xfrm rot="1742865">
            <a:off x="3582228" y="2990536"/>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51" y="3002841"/>
            <a:ext cx="2586038" cy="3313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 name="Text Box 6"/>
          <p:cNvSpPr txBox="1">
            <a:spLocks noChangeArrowheads="1"/>
          </p:cNvSpPr>
          <p:nvPr/>
        </p:nvSpPr>
        <p:spPr bwMode="auto">
          <a:xfrm>
            <a:off x="6715964" y="2636128"/>
            <a:ext cx="908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GB" dirty="0"/>
              <a:t>Source</a:t>
            </a:r>
          </a:p>
        </p:txBody>
      </p:sp>
      <p:sp>
        <p:nvSpPr>
          <p:cNvPr id="16" name="Text Box 7"/>
          <p:cNvSpPr txBox="1">
            <a:spLocks noChangeArrowheads="1"/>
          </p:cNvSpPr>
          <p:nvPr/>
        </p:nvSpPr>
        <p:spPr bwMode="auto">
          <a:xfrm>
            <a:off x="6401638" y="6283550"/>
            <a:ext cx="1522413"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r>
              <a:rPr lang="en-GB" dirty="0"/>
              <a:t>Deformation field</a:t>
            </a:r>
          </a:p>
        </p:txBody>
      </p:sp>
      <p:sp>
        <p:nvSpPr>
          <p:cNvPr id="17" name="Rectangle 8"/>
          <p:cNvSpPr>
            <a:spLocks noChangeArrowheads="1"/>
          </p:cNvSpPr>
          <p:nvPr/>
        </p:nvSpPr>
        <p:spPr bwMode="auto">
          <a:xfrm>
            <a:off x="7908176" y="6261473"/>
            <a:ext cx="115252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eaLnBrk="1" hangingPunct="1"/>
            <a:r>
              <a:rPr lang="en-GB" dirty="0"/>
              <a:t> Warped image</a:t>
            </a:r>
          </a:p>
        </p:txBody>
      </p:sp>
      <p:sp>
        <p:nvSpPr>
          <p:cNvPr id="18" name="Rectangle 9"/>
          <p:cNvSpPr>
            <a:spLocks noChangeArrowheads="1"/>
          </p:cNvSpPr>
          <p:nvPr/>
        </p:nvSpPr>
        <p:spPr bwMode="auto">
          <a:xfrm>
            <a:off x="7924051" y="2648210"/>
            <a:ext cx="1136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GB" dirty="0"/>
              <a:t>Template</a:t>
            </a:r>
          </a:p>
        </p:txBody>
      </p:sp>
      <p:pic>
        <p:nvPicPr>
          <p:cNvPr id="20" name="Picture 19">
            <a:extLst>
              <a:ext uri="{FF2B5EF4-FFF2-40B4-BE49-F238E27FC236}">
                <a16:creationId xmlns:a16="http://schemas.microsoft.com/office/drawing/2014/main" id="{360B779B-2FA1-488C-B157-5F665929004D}"/>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3101346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is usually done using a structural scan</a:t>
            </a:r>
          </a:p>
        </p:txBody>
      </p:sp>
      <p:pic>
        <p:nvPicPr>
          <p:cNvPr id="5" name="Content Placeholder 4"/>
          <p:cNvPicPr>
            <a:picLocks noGrp="1" noChangeAspect="1"/>
          </p:cNvPicPr>
          <p:nvPr>
            <p:ph idx="1"/>
          </p:nvPr>
        </p:nvPicPr>
        <p:blipFill>
          <a:blip r:embed="rId3"/>
          <a:srcRect l="-8751" r="-8751"/>
          <a:stretch>
            <a:fillRect/>
          </a:stretch>
        </p:blipFill>
        <p:spPr/>
      </p:pic>
    </p:spTree>
    <p:extLst>
      <p:ext uri="{BB962C8B-B14F-4D97-AF65-F5344CB8AC3E}">
        <p14:creationId xmlns:p14="http://schemas.microsoft.com/office/powerpoint/2010/main" val="4090368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unified segmentation</a:t>
            </a:r>
          </a:p>
        </p:txBody>
      </p:sp>
      <p:sp>
        <p:nvSpPr>
          <p:cNvPr id="4" name="Content Placeholder 3"/>
          <p:cNvSpPr>
            <a:spLocks noGrp="1"/>
          </p:cNvSpPr>
          <p:nvPr>
            <p:ph sz="half" idx="1"/>
          </p:nvPr>
        </p:nvSpPr>
        <p:spPr/>
        <p:txBody>
          <a:bodyPr/>
          <a:lstStyle/>
          <a:p>
            <a:r>
              <a:rPr lang="en-US" dirty="0"/>
              <a:t>Bias correction</a:t>
            </a:r>
          </a:p>
          <a:p>
            <a:r>
              <a:rPr lang="en-US" dirty="0"/>
              <a:t>Tissue segmentation</a:t>
            </a:r>
          </a:p>
          <a:p>
            <a:r>
              <a:rPr lang="en-US" dirty="0"/>
              <a:t>Normalization parameters</a:t>
            </a:r>
          </a:p>
        </p:txBody>
      </p:sp>
      <p:sp>
        <p:nvSpPr>
          <p:cNvPr id="5" name="Content Placeholder 4"/>
          <p:cNvSpPr>
            <a:spLocks noGrp="1"/>
          </p:cNvSpPr>
          <p:nvPr>
            <p:ph sz="half" idx="2"/>
          </p:nvPr>
        </p:nvSpPr>
        <p:spPr/>
        <p:txBody>
          <a:bodyPr/>
          <a:lstStyle/>
          <a:p>
            <a:endParaRPr lang="en-US" dirty="0"/>
          </a:p>
        </p:txBody>
      </p:sp>
      <p:pic>
        <p:nvPicPr>
          <p:cNvPr id="18" name="Picture 17"/>
          <p:cNvPicPr>
            <a:picLocks noChangeAspect="1"/>
          </p:cNvPicPr>
          <p:nvPr/>
        </p:nvPicPr>
        <p:blipFill>
          <a:blip r:embed="rId2"/>
          <a:stretch>
            <a:fillRect/>
          </a:stretch>
        </p:blipFill>
        <p:spPr>
          <a:xfrm>
            <a:off x="4495799" y="1600199"/>
            <a:ext cx="4080435" cy="2027223"/>
          </a:xfrm>
          <a:prstGeom prst="rect">
            <a:avLst/>
          </a:prstGeom>
        </p:spPr>
      </p:pic>
      <p:grpSp>
        <p:nvGrpSpPr>
          <p:cNvPr id="19" name="Group 18"/>
          <p:cNvGrpSpPr>
            <a:grpSpLocks noChangeAspect="1"/>
          </p:cNvGrpSpPr>
          <p:nvPr/>
        </p:nvGrpSpPr>
        <p:grpSpPr>
          <a:xfrm>
            <a:off x="4473212" y="3735291"/>
            <a:ext cx="4213588" cy="1942353"/>
            <a:chOff x="371928" y="4433938"/>
            <a:chExt cx="3223394" cy="1485900"/>
          </a:xfrm>
        </p:grpSpPr>
        <p:pic>
          <p:nvPicPr>
            <p:cNvPr id="20" name="Picture 19"/>
            <p:cNvPicPr>
              <a:picLocks noChangeAspect="1"/>
            </p:cNvPicPr>
            <p:nvPr/>
          </p:nvPicPr>
          <p:blipFill>
            <a:blip r:embed="rId3"/>
            <a:stretch>
              <a:fillRect/>
            </a:stretch>
          </p:blipFill>
          <p:spPr>
            <a:xfrm>
              <a:off x="371928" y="4433938"/>
              <a:ext cx="1143000" cy="1485900"/>
            </a:xfrm>
            <a:prstGeom prst="rect">
              <a:avLst/>
            </a:prstGeom>
          </p:spPr>
        </p:pic>
        <p:pic>
          <p:nvPicPr>
            <p:cNvPr id="21" name="Picture 20"/>
            <p:cNvPicPr>
              <a:picLocks noChangeAspect="1"/>
            </p:cNvPicPr>
            <p:nvPr/>
          </p:nvPicPr>
          <p:blipFill>
            <a:blip r:embed="rId4"/>
            <a:stretch>
              <a:fillRect/>
            </a:stretch>
          </p:blipFill>
          <p:spPr>
            <a:xfrm>
              <a:off x="1405775" y="4433938"/>
              <a:ext cx="1155700" cy="1473200"/>
            </a:xfrm>
            <a:prstGeom prst="rect">
              <a:avLst/>
            </a:prstGeom>
          </p:spPr>
        </p:pic>
        <p:pic>
          <p:nvPicPr>
            <p:cNvPr id="22" name="Picture 21"/>
            <p:cNvPicPr>
              <a:picLocks noChangeAspect="1"/>
            </p:cNvPicPr>
            <p:nvPr/>
          </p:nvPicPr>
          <p:blipFill>
            <a:blip r:embed="rId5"/>
            <a:stretch>
              <a:fillRect/>
            </a:stretch>
          </p:blipFill>
          <p:spPr>
            <a:xfrm>
              <a:off x="2452322" y="4433938"/>
              <a:ext cx="1143000" cy="1485900"/>
            </a:xfrm>
            <a:prstGeom prst="rect">
              <a:avLst/>
            </a:prstGeom>
          </p:spPr>
        </p:pic>
      </p:grpSp>
      <p:sp>
        <p:nvSpPr>
          <p:cNvPr id="23" name="Rectangle 22"/>
          <p:cNvSpPr/>
          <p:nvPr/>
        </p:nvSpPr>
        <p:spPr>
          <a:xfrm>
            <a:off x="6001529" y="5756831"/>
            <a:ext cx="1485240" cy="369332"/>
          </a:xfrm>
          <a:prstGeom prst="rect">
            <a:avLst/>
          </a:prstGeom>
        </p:spPr>
        <p:txBody>
          <a:bodyPr wrap="none">
            <a:spAutoFit/>
          </a:bodyPr>
          <a:lstStyle/>
          <a:p>
            <a:r>
              <a:rPr lang="en-US" dirty="0"/>
              <a:t>s14_seg8.mat</a:t>
            </a:r>
          </a:p>
        </p:txBody>
      </p:sp>
      <p:sp>
        <p:nvSpPr>
          <p:cNvPr id="24" name="Rectangle 23"/>
          <p:cNvSpPr/>
          <p:nvPr/>
        </p:nvSpPr>
        <p:spPr>
          <a:xfrm>
            <a:off x="197793" y="6158380"/>
            <a:ext cx="3890397" cy="276999"/>
          </a:xfrm>
          <a:prstGeom prst="rect">
            <a:avLst/>
          </a:prstGeom>
        </p:spPr>
        <p:txBody>
          <a:bodyPr wrap="square">
            <a:spAutoFit/>
          </a:bodyPr>
          <a:lstStyle/>
          <a:p>
            <a:r>
              <a:rPr lang="en-US" sz="1200" dirty="0"/>
              <a:t>J. </a:t>
            </a:r>
            <a:r>
              <a:rPr lang="en-US" sz="1200" dirty="0" err="1"/>
              <a:t>Ashburner</a:t>
            </a:r>
            <a:r>
              <a:rPr lang="en-US" sz="1200" dirty="0"/>
              <a:t> and K.J. </a:t>
            </a:r>
            <a:r>
              <a:rPr lang="en-US" sz="1200" dirty="0" err="1"/>
              <a:t>Friston</a:t>
            </a:r>
            <a:r>
              <a:rPr lang="en-US" sz="1200" dirty="0"/>
              <a:t>, </a:t>
            </a:r>
            <a:r>
              <a:rPr lang="en-US" sz="1200" dirty="0" err="1"/>
              <a:t>NeuroImage</a:t>
            </a:r>
            <a:r>
              <a:rPr lang="en-US" sz="1200" dirty="0"/>
              <a:t> , 2005.</a:t>
            </a:r>
          </a:p>
        </p:txBody>
      </p:sp>
    </p:spTree>
    <p:extLst>
      <p:ext uri="{BB962C8B-B14F-4D97-AF65-F5344CB8AC3E}">
        <p14:creationId xmlns:p14="http://schemas.microsoft.com/office/powerpoint/2010/main" val="1914222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fsaverage-inflated.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313" y="3228107"/>
            <a:ext cx="1440000" cy="1440000"/>
          </a:xfrm>
          <a:prstGeom prst="rect">
            <a:avLst/>
          </a:prstGeom>
        </p:spPr>
      </p:pic>
      <p:sp>
        <p:nvSpPr>
          <p:cNvPr id="2" name="Title 1"/>
          <p:cNvSpPr>
            <a:spLocks noGrp="1"/>
          </p:cNvSpPr>
          <p:nvPr>
            <p:ph type="title"/>
          </p:nvPr>
        </p:nvSpPr>
        <p:spPr/>
        <p:txBody>
          <a:bodyPr/>
          <a:lstStyle/>
          <a:p>
            <a:r>
              <a:rPr lang="en-US" dirty="0"/>
              <a:t>FS-FAST: surface-based registration</a:t>
            </a:r>
          </a:p>
        </p:txBody>
      </p:sp>
      <p:sp>
        <p:nvSpPr>
          <p:cNvPr id="7" name="Content Placeholder 6"/>
          <p:cNvSpPr>
            <a:spLocks noGrp="1"/>
          </p:cNvSpPr>
          <p:nvPr>
            <p:ph idx="1"/>
          </p:nvPr>
        </p:nvSpPr>
        <p:spPr/>
        <p:txBody>
          <a:bodyPr/>
          <a:lstStyle/>
          <a:p>
            <a:endParaRPr lang="en-US"/>
          </a:p>
        </p:txBody>
      </p:sp>
      <p:sp>
        <p:nvSpPr>
          <p:cNvPr id="29" name="TextBox 28"/>
          <p:cNvSpPr txBox="1"/>
          <p:nvPr/>
        </p:nvSpPr>
        <p:spPr>
          <a:xfrm>
            <a:off x="2652158" y="1600200"/>
            <a:ext cx="1096499" cy="369332"/>
          </a:xfrm>
          <a:prstGeom prst="rect">
            <a:avLst/>
          </a:prstGeom>
          <a:noFill/>
        </p:spPr>
        <p:txBody>
          <a:bodyPr wrap="none" rtlCol="0">
            <a:spAutoFit/>
          </a:bodyPr>
          <a:lstStyle/>
          <a:p>
            <a:r>
              <a:rPr lang="en-US" dirty="0"/>
              <a:t>individual</a:t>
            </a:r>
          </a:p>
        </p:txBody>
      </p:sp>
      <p:sp>
        <p:nvSpPr>
          <p:cNvPr id="32" name="TextBox 31"/>
          <p:cNvSpPr txBox="1"/>
          <p:nvPr/>
        </p:nvSpPr>
        <p:spPr>
          <a:xfrm>
            <a:off x="4703513" y="1600200"/>
            <a:ext cx="1995370" cy="369332"/>
          </a:xfrm>
          <a:prstGeom prst="rect">
            <a:avLst/>
          </a:prstGeom>
          <a:noFill/>
        </p:spPr>
        <p:txBody>
          <a:bodyPr wrap="none" rtlCol="0">
            <a:spAutoFit/>
          </a:bodyPr>
          <a:lstStyle/>
          <a:p>
            <a:r>
              <a:rPr lang="en-US" dirty="0" err="1"/>
              <a:t>fsaverage</a:t>
            </a:r>
            <a:r>
              <a:rPr lang="en-US" dirty="0"/>
              <a:t> template</a:t>
            </a:r>
          </a:p>
        </p:txBody>
      </p:sp>
      <p:pic>
        <p:nvPicPr>
          <p:cNvPr id="34" name="Picture 33" descr="bert-whit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437" y="1957437"/>
            <a:ext cx="1440000" cy="1440000"/>
          </a:xfrm>
          <a:prstGeom prst="rect">
            <a:avLst/>
          </a:prstGeom>
        </p:spPr>
      </p:pic>
      <p:pic>
        <p:nvPicPr>
          <p:cNvPr id="35" name="Picture 34" descr="bert-inflated.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437" y="3228107"/>
            <a:ext cx="1440000" cy="1440000"/>
          </a:xfrm>
          <a:prstGeom prst="rect">
            <a:avLst/>
          </a:prstGeom>
        </p:spPr>
      </p:pic>
      <p:pic>
        <p:nvPicPr>
          <p:cNvPr id="36" name="Picture 35" descr="bert-sphere.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437" y="4666878"/>
            <a:ext cx="1440000" cy="1440000"/>
          </a:xfrm>
          <a:prstGeom prst="rect">
            <a:avLst/>
          </a:prstGeom>
        </p:spPr>
      </p:pic>
      <p:pic>
        <p:nvPicPr>
          <p:cNvPr id="37" name="Picture 36" descr="fsaverage-white.t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3313" y="1957437"/>
            <a:ext cx="1440000" cy="1440000"/>
          </a:xfrm>
          <a:prstGeom prst="rect">
            <a:avLst/>
          </a:prstGeom>
        </p:spPr>
      </p:pic>
      <p:pic>
        <p:nvPicPr>
          <p:cNvPr id="39" name="Picture 38" descr="fsaverage-sphere.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3313" y="4666878"/>
            <a:ext cx="1440000" cy="1440000"/>
          </a:xfrm>
          <a:prstGeom prst="rect">
            <a:avLst/>
          </a:prstGeom>
        </p:spPr>
      </p:pic>
      <p:grpSp>
        <p:nvGrpSpPr>
          <p:cNvPr id="40" name="Group 39"/>
          <p:cNvGrpSpPr/>
          <p:nvPr/>
        </p:nvGrpSpPr>
        <p:grpSpPr>
          <a:xfrm rot="5400000">
            <a:off x="3053993" y="3124580"/>
            <a:ext cx="335219" cy="392143"/>
            <a:chOff x="1742963" y="2056590"/>
            <a:chExt cx="335219" cy="392143"/>
          </a:xfrm>
        </p:grpSpPr>
        <p:sp>
          <p:nvSpPr>
            <p:cNvPr id="41" name="Right Arrow 40"/>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3" name="Group 42"/>
          <p:cNvGrpSpPr/>
          <p:nvPr/>
        </p:nvGrpSpPr>
        <p:grpSpPr>
          <a:xfrm rot="5400000">
            <a:off x="3053993" y="4349856"/>
            <a:ext cx="335219" cy="392143"/>
            <a:chOff x="1742963" y="2056590"/>
            <a:chExt cx="335219" cy="392143"/>
          </a:xfrm>
        </p:grpSpPr>
        <p:sp>
          <p:nvSpPr>
            <p:cNvPr id="44" name="Right Arrow 43"/>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6" name="Group 45"/>
          <p:cNvGrpSpPr/>
          <p:nvPr/>
        </p:nvGrpSpPr>
        <p:grpSpPr>
          <a:xfrm rot="5400000">
            <a:off x="5528674" y="3124580"/>
            <a:ext cx="335219" cy="392143"/>
            <a:chOff x="1742963" y="2056590"/>
            <a:chExt cx="335219" cy="392143"/>
          </a:xfrm>
        </p:grpSpPr>
        <p:sp>
          <p:nvSpPr>
            <p:cNvPr id="47" name="Right Arrow 46"/>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9" name="Group 48"/>
          <p:cNvGrpSpPr/>
          <p:nvPr/>
        </p:nvGrpSpPr>
        <p:grpSpPr>
          <a:xfrm rot="5400000">
            <a:off x="5528674" y="4349856"/>
            <a:ext cx="335219" cy="392143"/>
            <a:chOff x="1742963" y="2056590"/>
            <a:chExt cx="335219" cy="392143"/>
          </a:xfrm>
        </p:grpSpPr>
        <p:sp>
          <p:nvSpPr>
            <p:cNvPr id="50" name="Right Arrow 49"/>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52" name="Group 51"/>
          <p:cNvGrpSpPr/>
          <p:nvPr/>
        </p:nvGrpSpPr>
        <p:grpSpPr>
          <a:xfrm>
            <a:off x="3944165" y="4601588"/>
            <a:ext cx="1019148" cy="1799998"/>
            <a:chOff x="1738937" y="2056590"/>
            <a:chExt cx="339245" cy="392143"/>
          </a:xfrm>
        </p:grpSpPr>
        <p:sp>
          <p:nvSpPr>
            <p:cNvPr id="53" name="Right Arrow 52"/>
            <p:cNvSpPr/>
            <p:nvPr/>
          </p:nvSpPr>
          <p:spPr>
            <a:xfrm>
              <a:off x="1742963" y="2056590"/>
              <a:ext cx="335219" cy="392143"/>
            </a:xfrm>
            <a:prstGeom prst="rightArrow">
              <a:avLst>
                <a:gd name="adj1" fmla="val 6000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sp>
        <p:sp>
          <p:nvSpPr>
            <p:cNvPr id="54" name="Right Arrow 4"/>
            <p:cNvSpPr/>
            <p:nvPr/>
          </p:nvSpPr>
          <p:spPr>
            <a:xfrm>
              <a:off x="1738937" y="2135019"/>
              <a:ext cx="240687" cy="2352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100" kern="1200" dirty="0"/>
                <a:t>nonlinear spherical registration</a:t>
              </a:r>
            </a:p>
          </p:txBody>
        </p:sp>
      </p:grpSp>
    </p:spTree>
    <p:extLst>
      <p:ext uri="{BB962C8B-B14F-4D97-AF65-F5344CB8AC3E}">
        <p14:creationId xmlns:p14="http://schemas.microsoft.com/office/powerpoint/2010/main" val="239793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606610" y="6087582"/>
            <a:ext cx="4318610" cy="461665"/>
          </a:xfrm>
          <a:prstGeom prst="rect">
            <a:avLst/>
          </a:prstGeom>
          <a:noFill/>
        </p:spPr>
        <p:txBody>
          <a:bodyPr wrap="none" rtlCol="0">
            <a:spAutoFit/>
          </a:bodyPr>
          <a:lstStyle/>
          <a:p>
            <a:r>
              <a:rPr lang="en-US" sz="1200" dirty="0"/>
              <a:t>Slide adapted from Doug </a:t>
            </a:r>
            <a:r>
              <a:rPr lang="en-US" sz="1200" dirty="0" err="1"/>
              <a:t>Greve</a:t>
            </a:r>
            <a:endParaRPr lang="en-US" sz="1200" dirty="0"/>
          </a:p>
          <a:p>
            <a:r>
              <a:rPr lang="en-US" sz="1200" dirty="0"/>
              <a:t>http://</a:t>
            </a:r>
            <a:r>
              <a:rPr lang="en-US" sz="1200" dirty="0" err="1"/>
              <a:t>surfer.nmr.mgh.harvard.edu</a:t>
            </a:r>
            <a:r>
              <a:rPr lang="en-US" sz="1200" dirty="0"/>
              <a:t>/pub/docs/fsfast.april2011.ppt</a:t>
            </a:r>
          </a:p>
        </p:txBody>
      </p:sp>
      <p:sp>
        <p:nvSpPr>
          <p:cNvPr id="3" name="Title 2"/>
          <p:cNvSpPr>
            <a:spLocks noGrp="1"/>
          </p:cNvSpPr>
          <p:nvPr>
            <p:ph type="title"/>
          </p:nvPr>
        </p:nvSpPr>
        <p:spPr/>
        <p:txBody>
          <a:bodyPr/>
          <a:lstStyle/>
          <a:p>
            <a:r>
              <a:rPr lang="en-US" dirty="0"/>
              <a:t>FS-FAST</a:t>
            </a:r>
          </a:p>
        </p:txBody>
      </p:sp>
      <p:pic>
        <p:nvPicPr>
          <p:cNvPr id="46" name="Picture 45"/>
          <p:cNvPicPr>
            <a:picLocks noChangeAspect="1"/>
          </p:cNvPicPr>
          <p:nvPr/>
        </p:nvPicPr>
        <p:blipFill rotWithShape="1">
          <a:blip r:embed="rId3"/>
          <a:srcRect r="22727"/>
          <a:stretch/>
        </p:blipFill>
        <p:spPr>
          <a:xfrm>
            <a:off x="1851691" y="1196921"/>
            <a:ext cx="5400000" cy="4935484"/>
          </a:xfrm>
          <a:prstGeom prst="rect">
            <a:avLst/>
          </a:prstGeom>
        </p:spPr>
      </p:pic>
    </p:spTree>
    <p:extLst>
      <p:ext uri="{BB962C8B-B14F-4D97-AF65-F5344CB8AC3E}">
        <p14:creationId xmlns:p14="http://schemas.microsoft.com/office/powerpoint/2010/main" val="645153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661E-DD42-4F7C-BBE4-66F1A256CD4E}"/>
              </a:ext>
            </a:extLst>
          </p:cNvPr>
          <p:cNvSpPr>
            <a:spLocks noGrp="1"/>
          </p:cNvSpPr>
          <p:nvPr>
            <p:ph type="title"/>
          </p:nvPr>
        </p:nvSpPr>
        <p:spPr/>
        <p:txBody>
          <a:bodyPr/>
          <a:lstStyle/>
          <a:p>
            <a:r>
              <a:rPr lang="en-US" dirty="0"/>
              <a:t>A typical research question</a:t>
            </a:r>
          </a:p>
        </p:txBody>
      </p:sp>
      <p:sp>
        <p:nvSpPr>
          <p:cNvPr id="3" name="Content Placeholder 2">
            <a:extLst>
              <a:ext uri="{FF2B5EF4-FFF2-40B4-BE49-F238E27FC236}">
                <a16:creationId xmlns:a16="http://schemas.microsoft.com/office/drawing/2014/main" id="{10D1AF84-BEC3-439A-85CE-0C8DD1F6E531}"/>
              </a:ext>
            </a:extLst>
          </p:cNvPr>
          <p:cNvSpPr>
            <a:spLocks noGrp="1"/>
          </p:cNvSpPr>
          <p:nvPr>
            <p:ph idx="1"/>
          </p:nvPr>
        </p:nvSpPr>
        <p:spPr/>
        <p:txBody>
          <a:bodyPr/>
          <a:lstStyle/>
          <a:p>
            <a:r>
              <a:rPr lang="en-US" dirty="0"/>
              <a:t>Which areas are activated by flickering checkerboard? </a:t>
            </a:r>
          </a:p>
        </p:txBody>
      </p:sp>
    </p:spTree>
    <p:extLst>
      <p:ext uri="{BB962C8B-B14F-4D97-AF65-F5344CB8AC3E}">
        <p14:creationId xmlns:p14="http://schemas.microsoft.com/office/powerpoint/2010/main" val="210185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217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smoothing</a:t>
            </a:r>
          </a:p>
        </p:txBody>
      </p:sp>
      <p:pic>
        <p:nvPicPr>
          <p:cNvPr id="6" name="Picture 5" descr="fwhmdemo"/>
          <p:cNvPicPr>
            <a:picLocks noChangeAspect="1" noChangeArrowheads="1"/>
          </p:cNvPicPr>
          <p:nvPr/>
        </p:nvPicPr>
        <p:blipFill>
          <a:blip r:embed="rId3">
            <a:extLst>
              <a:ext uri="{28A0092B-C50C-407E-A947-70E740481C1C}">
                <a14:useLocalDpi xmlns:a14="http://schemas.microsoft.com/office/drawing/2010/main" val="0"/>
              </a:ext>
            </a:extLst>
          </a:blip>
          <a:srcRect l="13544" t="5501" r="16028" b="8339"/>
          <a:stretch>
            <a:fillRect/>
          </a:stretch>
        </p:blipFill>
        <p:spPr bwMode="auto">
          <a:xfrm>
            <a:off x="5777755" y="2078997"/>
            <a:ext cx="1620000" cy="171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fwhmdemo"/>
          <p:cNvPicPr>
            <a:picLocks noChangeAspect="1" noChangeArrowheads="1"/>
          </p:cNvPicPr>
          <p:nvPr/>
        </p:nvPicPr>
        <p:blipFill>
          <a:blip r:embed="rId4">
            <a:extLst>
              <a:ext uri="{28A0092B-C50C-407E-A947-70E740481C1C}">
                <a14:useLocalDpi xmlns:a14="http://schemas.microsoft.com/office/drawing/2010/main" val="0"/>
              </a:ext>
            </a:extLst>
          </a:blip>
          <a:srcRect l="13513" t="2946" r="16216" b="8319"/>
          <a:stretch>
            <a:fillRect/>
          </a:stretch>
        </p:blipFill>
        <p:spPr bwMode="auto">
          <a:xfrm>
            <a:off x="3818406" y="2078997"/>
            <a:ext cx="1579681" cy="172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fwhmdemo"/>
          <p:cNvPicPr>
            <a:picLocks noChangeAspect="1" noChangeArrowheads="1"/>
          </p:cNvPicPr>
          <p:nvPr/>
        </p:nvPicPr>
        <p:blipFill>
          <a:blip r:embed="rId5">
            <a:extLst>
              <a:ext uri="{28A0092B-C50C-407E-A947-70E740481C1C}">
                <a14:useLocalDpi xmlns:a14="http://schemas.microsoft.com/office/drawing/2010/main" val="0"/>
              </a:ext>
            </a:extLst>
          </a:blip>
          <a:srcRect l="13513" t="2946" r="16216" b="5547"/>
          <a:stretch>
            <a:fillRect/>
          </a:stretch>
        </p:blipFill>
        <p:spPr bwMode="auto">
          <a:xfrm>
            <a:off x="1699093" y="2078997"/>
            <a:ext cx="1531193" cy="172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8"/>
          <p:cNvSpPr txBox="1">
            <a:spLocks noChangeArrowheads="1"/>
          </p:cNvSpPr>
          <p:nvPr/>
        </p:nvSpPr>
        <p:spPr bwMode="auto">
          <a:xfrm>
            <a:off x="1981049" y="1757508"/>
            <a:ext cx="1006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0 FWHM</a:t>
            </a:r>
          </a:p>
        </p:txBody>
      </p:sp>
      <p:sp>
        <p:nvSpPr>
          <p:cNvPr id="10" name="Text Box 9"/>
          <p:cNvSpPr txBox="1">
            <a:spLocks noChangeArrowheads="1"/>
          </p:cNvSpPr>
          <p:nvPr/>
        </p:nvSpPr>
        <p:spPr bwMode="auto">
          <a:xfrm>
            <a:off x="4088651" y="1742567"/>
            <a:ext cx="1006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5 FWHM</a:t>
            </a:r>
          </a:p>
        </p:txBody>
      </p:sp>
      <p:sp>
        <p:nvSpPr>
          <p:cNvPr id="11" name="Text Box 10"/>
          <p:cNvSpPr txBox="1">
            <a:spLocks noChangeArrowheads="1"/>
          </p:cNvSpPr>
          <p:nvPr/>
        </p:nvSpPr>
        <p:spPr bwMode="auto">
          <a:xfrm>
            <a:off x="6079188" y="1712685"/>
            <a:ext cx="11234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10 FWHM</a:t>
            </a:r>
          </a:p>
        </p:txBody>
      </p:sp>
      <p:grpSp>
        <p:nvGrpSpPr>
          <p:cNvPr id="25" name="Group 24"/>
          <p:cNvGrpSpPr>
            <a:grpSpLocks noChangeAspect="1"/>
          </p:cNvGrpSpPr>
          <p:nvPr/>
        </p:nvGrpSpPr>
        <p:grpSpPr>
          <a:xfrm>
            <a:off x="2758647" y="4207147"/>
            <a:ext cx="3600000" cy="2560000"/>
            <a:chOff x="6000750" y="3657600"/>
            <a:chExt cx="4286250" cy="3048000"/>
          </a:xfrm>
        </p:grpSpPr>
        <p:pic>
          <p:nvPicPr>
            <p:cNvPr id="26" name="Picture 12" descr="fwhmdemo"/>
            <p:cNvPicPr>
              <a:picLocks noChangeAspect="1" noChangeArrowheads="1"/>
            </p:cNvPicPr>
            <p:nvPr/>
          </p:nvPicPr>
          <p:blipFill>
            <a:blip r:embed="rId6">
              <a:extLst>
                <a:ext uri="{28A0092B-C50C-407E-A947-70E740481C1C}">
                  <a14:useLocalDpi xmlns:a14="http://schemas.microsoft.com/office/drawing/2010/main" val="0"/>
                </a:ext>
              </a:extLst>
            </a:blip>
            <a:srcRect l="5409" t="16180" r="8032" b="3352"/>
            <a:stretch>
              <a:fillRect/>
            </a:stretch>
          </p:blipFill>
          <p:spPr bwMode="auto">
            <a:xfrm>
              <a:off x="6000750" y="3657600"/>
              <a:ext cx="428625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Line 13"/>
            <p:cNvSpPr>
              <a:spLocks noChangeShapeType="1"/>
            </p:cNvSpPr>
            <p:nvPr/>
          </p:nvSpPr>
          <p:spPr bwMode="auto">
            <a:xfrm>
              <a:off x="8120063" y="5203825"/>
              <a:ext cx="349250"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 name="Text Box 14"/>
            <p:cNvSpPr txBox="1">
              <a:spLocks noChangeArrowheads="1"/>
            </p:cNvSpPr>
            <p:nvPr/>
          </p:nvSpPr>
          <p:spPr bwMode="auto">
            <a:xfrm>
              <a:off x="8486775" y="4495800"/>
              <a:ext cx="119184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2mm FWHM</a:t>
              </a:r>
            </a:p>
          </p:txBody>
        </p:sp>
        <p:sp>
          <p:nvSpPr>
            <p:cNvPr id="29" name="Line 15"/>
            <p:cNvSpPr>
              <a:spLocks noChangeShapeType="1"/>
            </p:cNvSpPr>
            <p:nvPr/>
          </p:nvSpPr>
          <p:spPr bwMode="auto">
            <a:xfrm flipH="1">
              <a:off x="8296275" y="4800600"/>
              <a:ext cx="790575" cy="358775"/>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0" name="Text Box 16"/>
            <p:cNvSpPr txBox="1">
              <a:spLocks noChangeArrowheads="1"/>
            </p:cNvSpPr>
            <p:nvPr/>
          </p:nvSpPr>
          <p:spPr bwMode="auto">
            <a:xfrm>
              <a:off x="6429375" y="5867400"/>
              <a:ext cx="129169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10mm FWHM</a:t>
              </a:r>
            </a:p>
          </p:txBody>
        </p:sp>
        <p:sp>
          <p:nvSpPr>
            <p:cNvPr id="31" name="Text Box 17"/>
            <p:cNvSpPr txBox="1">
              <a:spLocks noChangeArrowheads="1"/>
            </p:cNvSpPr>
            <p:nvPr/>
          </p:nvSpPr>
          <p:spPr bwMode="auto">
            <a:xfrm>
              <a:off x="8572500" y="5410200"/>
              <a:ext cx="119184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5mm FWHM</a:t>
              </a:r>
            </a:p>
          </p:txBody>
        </p:sp>
        <p:sp>
          <p:nvSpPr>
            <p:cNvPr id="32" name="Line 18"/>
            <p:cNvSpPr>
              <a:spLocks noChangeShapeType="1"/>
            </p:cNvSpPr>
            <p:nvPr/>
          </p:nvSpPr>
          <p:spPr bwMode="auto">
            <a:xfrm>
              <a:off x="8304213" y="6484938"/>
              <a:ext cx="344487"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 name="Line 19"/>
            <p:cNvSpPr>
              <a:spLocks noChangeShapeType="1"/>
            </p:cNvSpPr>
            <p:nvPr/>
          </p:nvSpPr>
          <p:spPr bwMode="auto">
            <a:xfrm>
              <a:off x="7375525" y="3894138"/>
              <a:ext cx="863600" cy="0"/>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 name="Line 20"/>
            <p:cNvSpPr>
              <a:spLocks noChangeShapeType="1"/>
            </p:cNvSpPr>
            <p:nvPr/>
          </p:nvSpPr>
          <p:spPr bwMode="auto">
            <a:xfrm>
              <a:off x="7162800" y="5205413"/>
              <a:ext cx="863600" cy="0"/>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5" name="Text Box 21"/>
            <p:cNvSpPr txBox="1">
              <a:spLocks noChangeArrowheads="1"/>
            </p:cNvSpPr>
            <p:nvPr/>
          </p:nvSpPr>
          <p:spPr bwMode="auto">
            <a:xfrm>
              <a:off x="6480175" y="3733800"/>
              <a:ext cx="8630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Full Max</a:t>
              </a:r>
            </a:p>
          </p:txBody>
        </p:sp>
        <p:sp>
          <p:nvSpPr>
            <p:cNvPr id="36" name="Text Box 22"/>
            <p:cNvSpPr txBox="1">
              <a:spLocks noChangeArrowheads="1"/>
            </p:cNvSpPr>
            <p:nvPr/>
          </p:nvSpPr>
          <p:spPr bwMode="auto">
            <a:xfrm>
              <a:off x="6343650" y="4953000"/>
              <a:ext cx="89299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Half Max</a:t>
              </a:r>
            </a:p>
          </p:txBody>
        </p:sp>
      </p:grpSp>
      <p:sp>
        <p:nvSpPr>
          <p:cNvPr id="4" name="Text Box 3"/>
          <p:cNvSpPr txBox="1">
            <a:spLocks noChangeArrowheads="1"/>
          </p:cNvSpPr>
          <p:nvPr/>
        </p:nvSpPr>
        <p:spPr bwMode="auto">
          <a:xfrm>
            <a:off x="3522827" y="3885554"/>
            <a:ext cx="2108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Full-Width/Half-max</a:t>
            </a:r>
          </a:p>
        </p:txBody>
      </p:sp>
      <p:sp>
        <p:nvSpPr>
          <p:cNvPr id="22" name="TextBox 21"/>
          <p:cNvSpPr txBox="1"/>
          <p:nvPr/>
        </p:nvSpPr>
        <p:spPr>
          <a:xfrm>
            <a:off x="941294" y="1114177"/>
            <a:ext cx="7485530" cy="646331"/>
          </a:xfrm>
          <a:prstGeom prst="rect">
            <a:avLst/>
          </a:prstGeom>
          <a:noFill/>
        </p:spPr>
        <p:txBody>
          <a:bodyPr wrap="square" rtlCol="0">
            <a:spAutoFit/>
          </a:bodyPr>
          <a:lstStyle/>
          <a:p>
            <a:pPr algn="ctr"/>
            <a:r>
              <a:rPr lang="en-US" dirty="0"/>
              <a:t>Purpose1: increase the signal and suppress the noise</a:t>
            </a:r>
          </a:p>
          <a:p>
            <a:pPr algn="ctr"/>
            <a:r>
              <a:rPr lang="en-US" dirty="0"/>
              <a:t>Purpose2: even better compensate for inter-individual differences</a:t>
            </a:r>
          </a:p>
        </p:txBody>
      </p:sp>
    </p:spTree>
    <p:extLst>
      <p:ext uri="{BB962C8B-B14F-4D97-AF65-F5344CB8AC3E}">
        <p14:creationId xmlns:p14="http://schemas.microsoft.com/office/powerpoint/2010/main" val="148551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30500" y="0"/>
            <a:ext cx="3676261" cy="6858000"/>
          </a:xfrm>
          <a:prstGeom prst="rect">
            <a:avLst/>
          </a:prstGeom>
        </p:spPr>
      </p:pic>
      <p:pic>
        <p:nvPicPr>
          <p:cNvPr id="6" name="Picture 5"/>
          <p:cNvPicPr>
            <a:picLocks noChangeAspect="1"/>
          </p:cNvPicPr>
          <p:nvPr/>
        </p:nvPicPr>
        <p:blipFill>
          <a:blip r:embed="rId4"/>
          <a:stretch>
            <a:fillRect/>
          </a:stretch>
        </p:blipFill>
        <p:spPr>
          <a:xfrm>
            <a:off x="132294" y="1365381"/>
            <a:ext cx="8902700" cy="2044700"/>
          </a:xfrm>
          <a:prstGeom prst="rect">
            <a:avLst/>
          </a:prstGeom>
        </p:spPr>
      </p:pic>
    </p:spTree>
    <p:extLst>
      <p:ext uri="{BB962C8B-B14F-4D97-AF65-F5344CB8AC3E}">
        <p14:creationId xmlns:p14="http://schemas.microsoft.com/office/powerpoint/2010/main" val="295203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smoothing</a:t>
            </a:r>
          </a:p>
        </p:txBody>
      </p:sp>
      <p:pic>
        <p:nvPicPr>
          <p:cNvPr id="6" name="Picture 5" descr="fwhmdemo"/>
          <p:cNvPicPr>
            <a:picLocks noChangeAspect="1" noChangeArrowheads="1"/>
          </p:cNvPicPr>
          <p:nvPr/>
        </p:nvPicPr>
        <p:blipFill>
          <a:blip r:embed="rId3">
            <a:extLst>
              <a:ext uri="{28A0092B-C50C-407E-A947-70E740481C1C}">
                <a14:useLocalDpi xmlns:a14="http://schemas.microsoft.com/office/drawing/2010/main" val="0"/>
              </a:ext>
            </a:extLst>
          </a:blip>
          <a:srcRect l="13544" t="5501" r="16028" b="8339"/>
          <a:stretch>
            <a:fillRect/>
          </a:stretch>
        </p:blipFill>
        <p:spPr bwMode="auto">
          <a:xfrm>
            <a:off x="5777755" y="2078997"/>
            <a:ext cx="1620000" cy="17174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fwhmdemo"/>
          <p:cNvPicPr>
            <a:picLocks noChangeAspect="1" noChangeArrowheads="1"/>
          </p:cNvPicPr>
          <p:nvPr/>
        </p:nvPicPr>
        <p:blipFill>
          <a:blip r:embed="rId4">
            <a:extLst>
              <a:ext uri="{28A0092B-C50C-407E-A947-70E740481C1C}">
                <a14:useLocalDpi xmlns:a14="http://schemas.microsoft.com/office/drawing/2010/main" val="0"/>
              </a:ext>
            </a:extLst>
          </a:blip>
          <a:srcRect l="13513" t="2946" r="16216" b="8319"/>
          <a:stretch>
            <a:fillRect/>
          </a:stretch>
        </p:blipFill>
        <p:spPr bwMode="auto">
          <a:xfrm>
            <a:off x="3818406" y="2078997"/>
            <a:ext cx="1579681" cy="172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fwhmdemo"/>
          <p:cNvPicPr>
            <a:picLocks noChangeAspect="1" noChangeArrowheads="1"/>
          </p:cNvPicPr>
          <p:nvPr/>
        </p:nvPicPr>
        <p:blipFill>
          <a:blip r:embed="rId5">
            <a:extLst>
              <a:ext uri="{28A0092B-C50C-407E-A947-70E740481C1C}">
                <a14:useLocalDpi xmlns:a14="http://schemas.microsoft.com/office/drawing/2010/main" val="0"/>
              </a:ext>
            </a:extLst>
          </a:blip>
          <a:srcRect l="13513" t="2946" r="16216" b="5547"/>
          <a:stretch>
            <a:fillRect/>
          </a:stretch>
        </p:blipFill>
        <p:spPr bwMode="auto">
          <a:xfrm>
            <a:off x="1699093" y="2078997"/>
            <a:ext cx="1531193" cy="172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 Box 8"/>
          <p:cNvSpPr txBox="1">
            <a:spLocks noChangeArrowheads="1"/>
          </p:cNvSpPr>
          <p:nvPr/>
        </p:nvSpPr>
        <p:spPr bwMode="auto">
          <a:xfrm>
            <a:off x="1981049" y="1757508"/>
            <a:ext cx="1006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0 FWHM</a:t>
            </a:r>
          </a:p>
        </p:txBody>
      </p:sp>
      <p:sp>
        <p:nvSpPr>
          <p:cNvPr id="10" name="Text Box 9"/>
          <p:cNvSpPr txBox="1">
            <a:spLocks noChangeArrowheads="1"/>
          </p:cNvSpPr>
          <p:nvPr/>
        </p:nvSpPr>
        <p:spPr bwMode="auto">
          <a:xfrm>
            <a:off x="4088651" y="1742567"/>
            <a:ext cx="1006443"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5 FWHM</a:t>
            </a:r>
          </a:p>
        </p:txBody>
      </p:sp>
      <p:sp>
        <p:nvSpPr>
          <p:cNvPr id="11" name="Text Box 10"/>
          <p:cNvSpPr txBox="1">
            <a:spLocks noChangeArrowheads="1"/>
          </p:cNvSpPr>
          <p:nvPr/>
        </p:nvSpPr>
        <p:spPr bwMode="auto">
          <a:xfrm>
            <a:off x="6079188" y="1712685"/>
            <a:ext cx="1123437"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10 FWHM</a:t>
            </a:r>
          </a:p>
        </p:txBody>
      </p:sp>
      <p:grpSp>
        <p:nvGrpSpPr>
          <p:cNvPr id="25" name="Group 24"/>
          <p:cNvGrpSpPr>
            <a:grpSpLocks noChangeAspect="1"/>
          </p:cNvGrpSpPr>
          <p:nvPr/>
        </p:nvGrpSpPr>
        <p:grpSpPr>
          <a:xfrm>
            <a:off x="2758647" y="4207147"/>
            <a:ext cx="3600000" cy="2560000"/>
            <a:chOff x="6000750" y="3657600"/>
            <a:chExt cx="4286250" cy="3048000"/>
          </a:xfrm>
        </p:grpSpPr>
        <p:pic>
          <p:nvPicPr>
            <p:cNvPr id="26" name="Picture 12" descr="fwhmdemo"/>
            <p:cNvPicPr>
              <a:picLocks noChangeAspect="1" noChangeArrowheads="1"/>
            </p:cNvPicPr>
            <p:nvPr/>
          </p:nvPicPr>
          <p:blipFill>
            <a:blip r:embed="rId6">
              <a:extLst>
                <a:ext uri="{28A0092B-C50C-407E-A947-70E740481C1C}">
                  <a14:useLocalDpi xmlns:a14="http://schemas.microsoft.com/office/drawing/2010/main" val="0"/>
                </a:ext>
              </a:extLst>
            </a:blip>
            <a:srcRect l="5409" t="16180" r="8032" b="3352"/>
            <a:stretch>
              <a:fillRect/>
            </a:stretch>
          </p:blipFill>
          <p:spPr bwMode="auto">
            <a:xfrm>
              <a:off x="6000750" y="3657600"/>
              <a:ext cx="4286250" cy="304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Line 13"/>
            <p:cNvSpPr>
              <a:spLocks noChangeShapeType="1"/>
            </p:cNvSpPr>
            <p:nvPr/>
          </p:nvSpPr>
          <p:spPr bwMode="auto">
            <a:xfrm>
              <a:off x="8120063" y="5203825"/>
              <a:ext cx="349250"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28" name="Text Box 14"/>
            <p:cNvSpPr txBox="1">
              <a:spLocks noChangeArrowheads="1"/>
            </p:cNvSpPr>
            <p:nvPr/>
          </p:nvSpPr>
          <p:spPr bwMode="auto">
            <a:xfrm>
              <a:off x="8486775" y="4495800"/>
              <a:ext cx="119184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2mm FWHM</a:t>
              </a:r>
            </a:p>
          </p:txBody>
        </p:sp>
        <p:sp>
          <p:nvSpPr>
            <p:cNvPr id="29" name="Line 15"/>
            <p:cNvSpPr>
              <a:spLocks noChangeShapeType="1"/>
            </p:cNvSpPr>
            <p:nvPr/>
          </p:nvSpPr>
          <p:spPr bwMode="auto">
            <a:xfrm flipH="1">
              <a:off x="8296275" y="4800600"/>
              <a:ext cx="790575" cy="358775"/>
            </a:xfrm>
            <a:prstGeom prst="line">
              <a:avLst/>
            </a:prstGeom>
            <a:noFill/>
            <a:ln w="9525">
              <a:solidFill>
                <a:schemeClr val="bg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0" name="Text Box 16"/>
            <p:cNvSpPr txBox="1">
              <a:spLocks noChangeArrowheads="1"/>
            </p:cNvSpPr>
            <p:nvPr/>
          </p:nvSpPr>
          <p:spPr bwMode="auto">
            <a:xfrm>
              <a:off x="6429375" y="5867400"/>
              <a:ext cx="129169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10mm FWHM</a:t>
              </a:r>
            </a:p>
          </p:txBody>
        </p:sp>
        <p:sp>
          <p:nvSpPr>
            <p:cNvPr id="31" name="Text Box 17"/>
            <p:cNvSpPr txBox="1">
              <a:spLocks noChangeArrowheads="1"/>
            </p:cNvSpPr>
            <p:nvPr/>
          </p:nvSpPr>
          <p:spPr bwMode="auto">
            <a:xfrm>
              <a:off x="8572500" y="5410200"/>
              <a:ext cx="119184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5mm FWHM</a:t>
              </a:r>
            </a:p>
          </p:txBody>
        </p:sp>
        <p:sp>
          <p:nvSpPr>
            <p:cNvPr id="32" name="Line 18"/>
            <p:cNvSpPr>
              <a:spLocks noChangeShapeType="1"/>
            </p:cNvSpPr>
            <p:nvPr/>
          </p:nvSpPr>
          <p:spPr bwMode="auto">
            <a:xfrm>
              <a:off x="8304213" y="6484938"/>
              <a:ext cx="344487"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 name="Line 19"/>
            <p:cNvSpPr>
              <a:spLocks noChangeShapeType="1"/>
            </p:cNvSpPr>
            <p:nvPr/>
          </p:nvSpPr>
          <p:spPr bwMode="auto">
            <a:xfrm>
              <a:off x="7375525" y="3894138"/>
              <a:ext cx="863600" cy="0"/>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 name="Line 20"/>
            <p:cNvSpPr>
              <a:spLocks noChangeShapeType="1"/>
            </p:cNvSpPr>
            <p:nvPr/>
          </p:nvSpPr>
          <p:spPr bwMode="auto">
            <a:xfrm>
              <a:off x="7162800" y="5205413"/>
              <a:ext cx="863600" cy="0"/>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5" name="Text Box 21"/>
            <p:cNvSpPr txBox="1">
              <a:spLocks noChangeArrowheads="1"/>
            </p:cNvSpPr>
            <p:nvPr/>
          </p:nvSpPr>
          <p:spPr bwMode="auto">
            <a:xfrm>
              <a:off x="6480175" y="3733800"/>
              <a:ext cx="86301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Full Max</a:t>
              </a:r>
            </a:p>
          </p:txBody>
        </p:sp>
        <p:sp>
          <p:nvSpPr>
            <p:cNvPr id="36" name="Text Box 22"/>
            <p:cNvSpPr txBox="1">
              <a:spLocks noChangeArrowheads="1"/>
            </p:cNvSpPr>
            <p:nvPr/>
          </p:nvSpPr>
          <p:spPr bwMode="auto">
            <a:xfrm>
              <a:off x="6343650" y="4953000"/>
              <a:ext cx="89299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Half Max</a:t>
              </a:r>
            </a:p>
          </p:txBody>
        </p:sp>
      </p:grpSp>
      <p:sp>
        <p:nvSpPr>
          <p:cNvPr id="4" name="Text Box 3"/>
          <p:cNvSpPr txBox="1">
            <a:spLocks noChangeArrowheads="1"/>
          </p:cNvSpPr>
          <p:nvPr/>
        </p:nvSpPr>
        <p:spPr bwMode="auto">
          <a:xfrm>
            <a:off x="3522827" y="3885554"/>
            <a:ext cx="210826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Full-Width/Half-max</a:t>
            </a:r>
          </a:p>
        </p:txBody>
      </p:sp>
      <p:sp>
        <p:nvSpPr>
          <p:cNvPr id="22" name="TextBox 21"/>
          <p:cNvSpPr txBox="1"/>
          <p:nvPr/>
        </p:nvSpPr>
        <p:spPr>
          <a:xfrm>
            <a:off x="941294" y="1114177"/>
            <a:ext cx="7485530" cy="646331"/>
          </a:xfrm>
          <a:prstGeom prst="rect">
            <a:avLst/>
          </a:prstGeom>
          <a:noFill/>
        </p:spPr>
        <p:txBody>
          <a:bodyPr wrap="square" rtlCol="0">
            <a:spAutoFit/>
          </a:bodyPr>
          <a:lstStyle/>
          <a:p>
            <a:pPr algn="ctr"/>
            <a:r>
              <a:rPr lang="en-US" dirty="0"/>
              <a:t>Purpose1: increase the signal and suppress the noise</a:t>
            </a:r>
          </a:p>
          <a:p>
            <a:pPr algn="ctr"/>
            <a:r>
              <a:rPr lang="en-US" dirty="0"/>
              <a:t>Purpose2: even better compensate for inter-individual differences</a:t>
            </a:r>
          </a:p>
        </p:txBody>
      </p:sp>
    </p:spTree>
    <p:extLst>
      <p:ext uri="{BB962C8B-B14F-4D97-AF65-F5344CB8AC3E}">
        <p14:creationId xmlns:p14="http://schemas.microsoft.com/office/powerpoint/2010/main" val="3438250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xfrm>
            <a:off x="5410200" y="6400800"/>
            <a:ext cx="3733800" cy="457200"/>
          </a:xfrm>
          <a:noFill/>
        </p:spPr>
        <p:txBody>
          <a:bodyPr/>
          <a:lstStyle/>
          <a:p>
            <a:r>
              <a:rPr lang="en-US" i="1" dirty="0"/>
              <a:t>slide courtesy of Doug </a:t>
            </a:r>
            <a:r>
              <a:rPr lang="en-US" i="1" dirty="0" err="1"/>
              <a:t>Greve</a:t>
            </a:r>
            <a:endParaRPr lang="en-US" i="1" dirty="0"/>
          </a:p>
        </p:txBody>
      </p:sp>
      <p:sp>
        <p:nvSpPr>
          <p:cNvPr id="45059" name="Rectangle 2"/>
          <p:cNvSpPr>
            <a:spLocks noGrp="1" noChangeArrowheads="1"/>
          </p:cNvSpPr>
          <p:nvPr>
            <p:ph type="title"/>
          </p:nvPr>
        </p:nvSpPr>
        <p:spPr>
          <a:xfrm>
            <a:off x="245534" y="76200"/>
            <a:ext cx="8652933" cy="914400"/>
          </a:xfrm>
        </p:spPr>
        <p:txBody>
          <a:bodyPr/>
          <a:lstStyle/>
          <a:p>
            <a:r>
              <a:rPr lang="en-US" sz="4000" dirty="0"/>
              <a:t>Volume- vs. Surface-based smoothing</a:t>
            </a:r>
          </a:p>
        </p:txBody>
      </p:sp>
      <p:sp>
        <p:nvSpPr>
          <p:cNvPr id="45060" name="Text Box 3"/>
          <p:cNvSpPr txBox="1">
            <a:spLocks noChangeAspect="1" noChangeArrowheads="1"/>
          </p:cNvSpPr>
          <p:nvPr/>
        </p:nvSpPr>
        <p:spPr bwMode="auto">
          <a:xfrm>
            <a:off x="266700" y="6269038"/>
            <a:ext cx="184731" cy="523220"/>
          </a:xfrm>
          <a:prstGeom prst="rect">
            <a:avLst/>
          </a:prstGeom>
          <a:noFill/>
          <a:ln w="9525">
            <a:noFill/>
            <a:miter lim="800000"/>
            <a:headEnd/>
            <a:tailEnd/>
          </a:ln>
        </p:spPr>
        <p:txBody>
          <a:bodyPr wrap="none">
            <a:spAutoFit/>
          </a:bodyPr>
          <a:lstStyle/>
          <a:p>
            <a:endParaRPr lang="en-US" sz="2800" b="0">
              <a:ea typeface="MS PGothic" pitchFamily="34" charset="-128"/>
            </a:endParaRPr>
          </a:p>
        </p:txBody>
      </p:sp>
      <p:sp>
        <p:nvSpPr>
          <p:cNvPr id="45061" name="Rectangle 4"/>
          <p:cNvSpPr>
            <a:spLocks noChangeArrowheads="1"/>
          </p:cNvSpPr>
          <p:nvPr/>
        </p:nvSpPr>
        <p:spPr bwMode="auto">
          <a:xfrm>
            <a:off x="4639734" y="1066800"/>
            <a:ext cx="4538133" cy="3370263"/>
          </a:xfrm>
          <a:prstGeom prst="rect">
            <a:avLst/>
          </a:prstGeom>
          <a:noFill/>
          <a:ln w="12700">
            <a:noFill/>
            <a:miter lim="800000"/>
            <a:headEnd/>
            <a:tailEnd/>
          </a:ln>
        </p:spPr>
        <p:txBody>
          <a:bodyPr>
            <a:spAutoFit/>
          </a:bodyPr>
          <a:lstStyle/>
          <a:p>
            <a:pPr lvl="1" indent="-457200">
              <a:spcBef>
                <a:spcPts val="1800"/>
              </a:spcBef>
              <a:buFontTx/>
              <a:buChar char="•"/>
            </a:pPr>
            <a:r>
              <a:rPr lang="en-US" sz="2800" b="0" dirty="0">
                <a:solidFill>
                  <a:schemeClr val="tx1"/>
                </a:solidFill>
                <a:ea typeface="MS PGothic" pitchFamily="34" charset="-128"/>
              </a:rPr>
              <a:t>5 mm apart in 3D</a:t>
            </a:r>
          </a:p>
          <a:p>
            <a:pPr lvl="1" indent="-457200">
              <a:spcBef>
                <a:spcPts val="1800"/>
              </a:spcBef>
              <a:buFontTx/>
              <a:buChar char="•"/>
            </a:pPr>
            <a:r>
              <a:rPr lang="en-US" sz="2800" b="0" dirty="0">
                <a:solidFill>
                  <a:schemeClr val="tx1"/>
                </a:solidFill>
                <a:ea typeface="MS PGothic" pitchFamily="34" charset="-128"/>
              </a:rPr>
              <a:t>25 mm apart on surface</a:t>
            </a:r>
          </a:p>
          <a:p>
            <a:pPr lvl="1" indent="-457200">
              <a:spcBef>
                <a:spcPts val="1800"/>
              </a:spcBef>
              <a:buFontTx/>
              <a:buChar char="•"/>
            </a:pPr>
            <a:r>
              <a:rPr lang="en-US" sz="2800" b="0" dirty="0">
                <a:solidFill>
                  <a:schemeClr val="tx1"/>
                </a:solidFill>
                <a:ea typeface="MS PGothic" pitchFamily="34" charset="-128"/>
              </a:rPr>
              <a:t>Averaging with other tissue types (WM, CSF)</a:t>
            </a:r>
          </a:p>
          <a:p>
            <a:pPr lvl="1" indent="-457200">
              <a:spcBef>
                <a:spcPts val="1800"/>
              </a:spcBef>
              <a:buFontTx/>
              <a:buChar char="•"/>
            </a:pPr>
            <a:r>
              <a:rPr lang="en-US" sz="2800" b="0" dirty="0">
                <a:solidFill>
                  <a:schemeClr val="tx1"/>
                </a:solidFill>
                <a:ea typeface="MS PGothic" pitchFamily="34" charset="-128"/>
              </a:rPr>
              <a:t>Averaging with other functional areas</a:t>
            </a:r>
          </a:p>
        </p:txBody>
      </p:sp>
      <p:pic>
        <p:nvPicPr>
          <p:cNvPr id="45062" name="Picture 5" descr="cor-for-thickness"/>
          <p:cNvPicPr>
            <a:picLocks noChangeAspect="1" noChangeArrowheads="1"/>
          </p:cNvPicPr>
          <p:nvPr/>
        </p:nvPicPr>
        <p:blipFill>
          <a:blip r:embed="rId3" cstate="print"/>
          <a:srcRect/>
          <a:stretch>
            <a:fillRect/>
          </a:stretch>
        </p:blipFill>
        <p:spPr bwMode="auto">
          <a:xfrm>
            <a:off x="609601" y="990600"/>
            <a:ext cx="4023078" cy="5554663"/>
          </a:xfrm>
          <a:prstGeom prst="rect">
            <a:avLst/>
          </a:prstGeom>
          <a:noFill/>
          <a:ln w="9525">
            <a:noFill/>
            <a:miter lim="800000"/>
            <a:headEnd/>
            <a:tailEnd/>
          </a:ln>
        </p:spPr>
      </p:pic>
      <p:grpSp>
        <p:nvGrpSpPr>
          <p:cNvPr id="2" name="Group 6"/>
          <p:cNvGrpSpPr>
            <a:grpSpLocks/>
          </p:cNvGrpSpPr>
          <p:nvPr/>
        </p:nvGrpSpPr>
        <p:grpSpPr bwMode="auto">
          <a:xfrm>
            <a:off x="2051755" y="2857500"/>
            <a:ext cx="338667" cy="381000"/>
            <a:chOff x="4104" y="3072"/>
            <a:chExt cx="240" cy="240"/>
          </a:xfrm>
        </p:grpSpPr>
        <p:sp>
          <p:nvSpPr>
            <p:cNvPr id="45070" name="Line 7"/>
            <p:cNvSpPr>
              <a:spLocks noChangeShapeType="1"/>
            </p:cNvSpPr>
            <p:nvPr/>
          </p:nvSpPr>
          <p:spPr bwMode="auto">
            <a:xfrm>
              <a:off x="4104" y="3192"/>
              <a:ext cx="240" cy="0"/>
            </a:xfrm>
            <a:prstGeom prst="line">
              <a:avLst/>
            </a:prstGeom>
            <a:noFill/>
            <a:ln w="57150">
              <a:solidFill>
                <a:srgbClr val="00FF00"/>
              </a:solidFill>
              <a:round/>
              <a:headEnd/>
              <a:tailEnd/>
            </a:ln>
          </p:spPr>
          <p:txBody>
            <a:bodyPr/>
            <a:lstStyle/>
            <a:p>
              <a:endParaRPr lang="en-US"/>
            </a:p>
          </p:txBody>
        </p:sp>
        <p:sp>
          <p:nvSpPr>
            <p:cNvPr id="45071" name="Line 8"/>
            <p:cNvSpPr>
              <a:spLocks noChangeShapeType="1"/>
            </p:cNvSpPr>
            <p:nvPr/>
          </p:nvSpPr>
          <p:spPr bwMode="auto">
            <a:xfrm rot="-5400000">
              <a:off x="4104" y="3192"/>
              <a:ext cx="240" cy="0"/>
            </a:xfrm>
            <a:prstGeom prst="line">
              <a:avLst/>
            </a:prstGeom>
            <a:noFill/>
            <a:ln w="57150">
              <a:solidFill>
                <a:srgbClr val="00FF00"/>
              </a:solidFill>
              <a:round/>
              <a:headEnd/>
              <a:tailEnd/>
            </a:ln>
          </p:spPr>
          <p:txBody>
            <a:bodyPr/>
            <a:lstStyle/>
            <a:p>
              <a:endParaRPr lang="en-US"/>
            </a:p>
          </p:txBody>
        </p:sp>
      </p:grpSp>
      <p:sp>
        <p:nvSpPr>
          <p:cNvPr id="45064" name="Oval 9"/>
          <p:cNvSpPr>
            <a:spLocks noChangeArrowheads="1"/>
          </p:cNvSpPr>
          <p:nvPr/>
        </p:nvSpPr>
        <p:spPr bwMode="auto">
          <a:xfrm>
            <a:off x="934156" y="1600200"/>
            <a:ext cx="2575278" cy="2897188"/>
          </a:xfrm>
          <a:prstGeom prst="ellipse">
            <a:avLst/>
          </a:prstGeom>
          <a:noFill/>
          <a:ln w="38100">
            <a:solidFill>
              <a:srgbClr val="00FF00"/>
            </a:solidFill>
            <a:miter lim="800000"/>
            <a:headEnd/>
            <a:tailEnd/>
          </a:ln>
        </p:spPr>
        <p:txBody>
          <a:bodyPr wrap="none" anchor="ctr"/>
          <a:lstStyle/>
          <a:p>
            <a:endParaRPr lang="en-US"/>
          </a:p>
        </p:txBody>
      </p:sp>
      <p:grpSp>
        <p:nvGrpSpPr>
          <p:cNvPr id="3" name="Group 10"/>
          <p:cNvGrpSpPr>
            <a:grpSpLocks/>
          </p:cNvGrpSpPr>
          <p:nvPr/>
        </p:nvGrpSpPr>
        <p:grpSpPr bwMode="auto">
          <a:xfrm>
            <a:off x="1388533" y="2514600"/>
            <a:ext cx="338667" cy="381000"/>
            <a:chOff x="4104" y="3072"/>
            <a:chExt cx="240" cy="240"/>
          </a:xfrm>
        </p:grpSpPr>
        <p:sp>
          <p:nvSpPr>
            <p:cNvPr id="45068" name="Line 11"/>
            <p:cNvSpPr>
              <a:spLocks noChangeShapeType="1"/>
            </p:cNvSpPr>
            <p:nvPr/>
          </p:nvSpPr>
          <p:spPr bwMode="auto">
            <a:xfrm>
              <a:off x="4104" y="3192"/>
              <a:ext cx="240" cy="0"/>
            </a:xfrm>
            <a:prstGeom prst="line">
              <a:avLst/>
            </a:prstGeom>
            <a:noFill/>
            <a:ln w="57150">
              <a:solidFill>
                <a:srgbClr val="00FF00"/>
              </a:solidFill>
              <a:round/>
              <a:headEnd/>
              <a:tailEnd/>
            </a:ln>
          </p:spPr>
          <p:txBody>
            <a:bodyPr/>
            <a:lstStyle/>
            <a:p>
              <a:endParaRPr lang="en-US"/>
            </a:p>
          </p:txBody>
        </p:sp>
        <p:sp>
          <p:nvSpPr>
            <p:cNvPr id="45069" name="Line 12"/>
            <p:cNvSpPr>
              <a:spLocks noChangeShapeType="1"/>
            </p:cNvSpPr>
            <p:nvPr/>
          </p:nvSpPr>
          <p:spPr bwMode="auto">
            <a:xfrm rot="-5400000">
              <a:off x="4104" y="3192"/>
              <a:ext cx="240" cy="0"/>
            </a:xfrm>
            <a:prstGeom prst="line">
              <a:avLst/>
            </a:prstGeom>
            <a:noFill/>
            <a:ln w="57150">
              <a:solidFill>
                <a:srgbClr val="00FF00"/>
              </a:solidFill>
              <a:round/>
              <a:headEnd/>
              <a:tailEnd/>
            </a:ln>
          </p:spPr>
          <p:txBody>
            <a:bodyPr/>
            <a:lstStyle/>
            <a:p>
              <a:endParaRPr lang="en-US"/>
            </a:p>
          </p:txBody>
        </p:sp>
      </p:grpSp>
      <p:sp>
        <p:nvSpPr>
          <p:cNvPr id="45066" name="Freeform 13"/>
          <p:cNvSpPr>
            <a:spLocks/>
          </p:cNvSpPr>
          <p:nvPr/>
        </p:nvSpPr>
        <p:spPr bwMode="auto">
          <a:xfrm>
            <a:off x="835378" y="2743200"/>
            <a:ext cx="1365956" cy="2019300"/>
          </a:xfrm>
          <a:custGeom>
            <a:avLst/>
            <a:gdLst>
              <a:gd name="T0" fmla="*/ 2147483647 w 968"/>
              <a:gd name="T1" fmla="*/ 0 h 1272"/>
              <a:gd name="T2" fmla="*/ 2147483647 w 968"/>
              <a:gd name="T3" fmla="*/ 2147483647 h 1272"/>
              <a:gd name="T4" fmla="*/ 2147483647 w 968"/>
              <a:gd name="T5" fmla="*/ 2147483647 h 1272"/>
              <a:gd name="T6" fmla="*/ 2147483647 w 968"/>
              <a:gd name="T7" fmla="*/ 2147483647 h 1272"/>
              <a:gd name="T8" fmla="*/ 2147483647 w 968"/>
              <a:gd name="T9" fmla="*/ 2147483647 h 1272"/>
              <a:gd name="T10" fmla="*/ 2147483647 w 968"/>
              <a:gd name="T11" fmla="*/ 2147483647 h 1272"/>
              <a:gd name="T12" fmla="*/ 2147483647 w 968"/>
              <a:gd name="T13" fmla="*/ 2147483647 h 1272"/>
              <a:gd name="T14" fmla="*/ 2147483647 w 968"/>
              <a:gd name="T15" fmla="*/ 2147483647 h 1272"/>
              <a:gd name="T16" fmla="*/ 2147483647 w 968"/>
              <a:gd name="T17" fmla="*/ 2147483647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8"/>
              <a:gd name="T28" fmla="*/ 0 h 1272"/>
              <a:gd name="T29" fmla="*/ 968 w 968"/>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8" h="1272">
                <a:moveTo>
                  <a:pt x="488" y="0"/>
                </a:moveTo>
                <a:cubicBezTo>
                  <a:pt x="488" y="164"/>
                  <a:pt x="488" y="328"/>
                  <a:pt x="440" y="432"/>
                </a:cubicBezTo>
                <a:cubicBezTo>
                  <a:pt x="392" y="536"/>
                  <a:pt x="272" y="536"/>
                  <a:pt x="200" y="624"/>
                </a:cubicBezTo>
                <a:cubicBezTo>
                  <a:pt x="128" y="712"/>
                  <a:pt x="16" y="856"/>
                  <a:pt x="8" y="960"/>
                </a:cubicBezTo>
                <a:cubicBezTo>
                  <a:pt x="0" y="1064"/>
                  <a:pt x="64" y="1224"/>
                  <a:pt x="152" y="1248"/>
                </a:cubicBezTo>
                <a:cubicBezTo>
                  <a:pt x="240" y="1272"/>
                  <a:pt x="448" y="1184"/>
                  <a:pt x="536" y="1104"/>
                </a:cubicBezTo>
                <a:cubicBezTo>
                  <a:pt x="624" y="1024"/>
                  <a:pt x="632" y="872"/>
                  <a:pt x="680" y="768"/>
                </a:cubicBezTo>
                <a:cubicBezTo>
                  <a:pt x="728" y="664"/>
                  <a:pt x="776" y="576"/>
                  <a:pt x="824" y="480"/>
                </a:cubicBezTo>
                <a:cubicBezTo>
                  <a:pt x="872" y="384"/>
                  <a:pt x="920" y="288"/>
                  <a:pt x="968" y="192"/>
                </a:cubicBezTo>
              </a:path>
            </a:pathLst>
          </a:custGeom>
          <a:noFill/>
          <a:ln w="57150" cap="flat" cmpd="sng">
            <a:solidFill>
              <a:srgbClr val="04E3FA"/>
            </a:solidFill>
            <a:prstDash val="solid"/>
            <a:round/>
            <a:headEnd type="none" w="med" len="med"/>
            <a:tailEnd type="none" w="med" len="med"/>
          </a:ln>
        </p:spPr>
        <p:txBody>
          <a:bodyPr/>
          <a:lstStyle/>
          <a:p>
            <a:endParaRPr lang="en-US"/>
          </a:p>
        </p:txBody>
      </p:sp>
      <p:sp>
        <p:nvSpPr>
          <p:cNvPr id="45067" name="Rectangle 14"/>
          <p:cNvSpPr>
            <a:spLocks noChangeArrowheads="1"/>
          </p:cNvSpPr>
          <p:nvPr/>
        </p:nvSpPr>
        <p:spPr bwMode="auto">
          <a:xfrm>
            <a:off x="1600200" y="1206501"/>
            <a:ext cx="1545616" cy="369332"/>
          </a:xfrm>
          <a:prstGeom prst="rect">
            <a:avLst/>
          </a:prstGeom>
          <a:noFill/>
          <a:ln w="12700">
            <a:noFill/>
            <a:miter lim="800000"/>
            <a:headEnd/>
            <a:tailEnd/>
          </a:ln>
        </p:spPr>
        <p:txBody>
          <a:bodyPr wrap="none">
            <a:spAutoFit/>
          </a:bodyPr>
          <a:lstStyle/>
          <a:p>
            <a:r>
              <a:rPr lang="en-US" b="0" dirty="0">
                <a:solidFill>
                  <a:srgbClr val="00FF00"/>
                </a:solidFill>
                <a:ea typeface="MS PGothic" pitchFamily="34" charset="-128"/>
              </a:rPr>
              <a:t>14 mm FWHM</a:t>
            </a:r>
          </a:p>
        </p:txBody>
      </p:sp>
    </p:spTree>
    <p:extLst>
      <p:ext uri="{BB962C8B-B14F-4D97-AF65-F5344CB8AC3E}">
        <p14:creationId xmlns:p14="http://schemas.microsoft.com/office/powerpoint/2010/main" val="55891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FS-FAST</a:t>
            </a:r>
          </a:p>
        </p:txBody>
      </p:sp>
      <p:pic>
        <p:nvPicPr>
          <p:cNvPr id="11" name="Content Placeholder 10"/>
          <p:cNvPicPr>
            <a:picLocks noGrp="1" noChangeAspect="1"/>
          </p:cNvPicPr>
          <p:nvPr>
            <p:ph idx="1"/>
          </p:nvPr>
        </p:nvPicPr>
        <p:blipFill>
          <a:blip r:embed="rId2"/>
          <a:srcRect l="-14210" r="-14210"/>
          <a:stretch>
            <a:fillRect/>
          </a:stretch>
        </p:blipFill>
        <p:spPr>
          <a:prstGeom prst="rect">
            <a:avLst/>
          </a:prstGeom>
        </p:spPr>
      </p:pic>
    </p:spTree>
    <p:extLst>
      <p:ext uri="{BB962C8B-B14F-4D97-AF65-F5344CB8AC3E}">
        <p14:creationId xmlns:p14="http://schemas.microsoft.com/office/powerpoint/2010/main" val="920332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A4C0-4108-4939-9D8F-CB1C04A8F377}"/>
              </a:ext>
            </a:extLst>
          </p:cNvPr>
          <p:cNvSpPr>
            <a:spLocks noGrp="1"/>
          </p:cNvSpPr>
          <p:nvPr>
            <p:ph type="title"/>
          </p:nvPr>
        </p:nvSpPr>
        <p:spPr/>
        <p:txBody>
          <a:bodyPr/>
          <a:lstStyle/>
          <a:p>
            <a:r>
              <a:rPr lang="en-US" dirty="0"/>
              <a:t>In the 21</a:t>
            </a:r>
            <a:r>
              <a:rPr lang="en-US" baseline="30000" dirty="0"/>
              <a:t>st</a:t>
            </a:r>
            <a:r>
              <a:rPr lang="en-US" dirty="0"/>
              <a:t> century…</a:t>
            </a:r>
          </a:p>
        </p:txBody>
      </p:sp>
      <p:pic>
        <p:nvPicPr>
          <p:cNvPr id="4" name="Content Placeholder 3">
            <a:extLst>
              <a:ext uri="{FF2B5EF4-FFF2-40B4-BE49-F238E27FC236}">
                <a16:creationId xmlns:a16="http://schemas.microsoft.com/office/drawing/2014/main" id="{FC05CAB4-4D01-477C-87C6-F254789B3A13}"/>
              </a:ext>
            </a:extLst>
          </p:cNvPr>
          <p:cNvPicPr>
            <a:picLocks noGrp="1" noChangeAspect="1"/>
          </p:cNvPicPr>
          <p:nvPr>
            <p:ph idx="1"/>
          </p:nvPr>
        </p:nvPicPr>
        <p:blipFill>
          <a:blip r:embed="rId2"/>
          <a:stretch>
            <a:fillRect/>
          </a:stretch>
        </p:blipFill>
        <p:spPr>
          <a:xfrm>
            <a:off x="1922396" y="1600200"/>
            <a:ext cx="5299207" cy="4525963"/>
          </a:xfrm>
          <a:prstGeom prst="rect">
            <a:avLst/>
          </a:prstGeom>
        </p:spPr>
      </p:pic>
      <p:sp>
        <p:nvSpPr>
          <p:cNvPr id="5" name="Rectangle 4">
            <a:extLst>
              <a:ext uri="{FF2B5EF4-FFF2-40B4-BE49-F238E27FC236}">
                <a16:creationId xmlns:a16="http://schemas.microsoft.com/office/drawing/2014/main" id="{8A12774F-FB77-49C9-AC7A-1DE9A45BCFCB}"/>
              </a:ext>
            </a:extLst>
          </p:cNvPr>
          <p:cNvSpPr/>
          <p:nvPr/>
        </p:nvSpPr>
        <p:spPr>
          <a:xfrm>
            <a:off x="227041" y="6292334"/>
            <a:ext cx="3165418" cy="369332"/>
          </a:xfrm>
          <a:prstGeom prst="rect">
            <a:avLst/>
          </a:prstGeom>
        </p:spPr>
        <p:txBody>
          <a:bodyPr wrap="none">
            <a:spAutoFit/>
          </a:bodyPr>
          <a:lstStyle/>
          <a:p>
            <a:r>
              <a:rPr lang="en-US" dirty="0"/>
              <a:t>https://fmriprep.org/en/stable/</a:t>
            </a:r>
          </a:p>
        </p:txBody>
      </p:sp>
    </p:spTree>
    <p:extLst>
      <p:ext uri="{BB962C8B-B14F-4D97-AF65-F5344CB8AC3E}">
        <p14:creationId xmlns:p14="http://schemas.microsoft.com/office/powerpoint/2010/main" val="3026461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793A6B-1633-4C6B-A383-227636E4D623}"/>
              </a:ext>
            </a:extLst>
          </p:cNvPr>
          <p:cNvPicPr>
            <a:picLocks noChangeAspect="1"/>
          </p:cNvPicPr>
          <p:nvPr/>
        </p:nvPicPr>
        <p:blipFill>
          <a:blip r:embed="rId2"/>
          <a:stretch>
            <a:fillRect/>
          </a:stretch>
        </p:blipFill>
        <p:spPr>
          <a:xfrm>
            <a:off x="0" y="173359"/>
            <a:ext cx="9144000" cy="6511281"/>
          </a:xfrm>
          <a:prstGeom prst="rect">
            <a:avLst/>
          </a:prstGeom>
        </p:spPr>
      </p:pic>
      <p:sp>
        <p:nvSpPr>
          <p:cNvPr id="5" name="Rectangle 4">
            <a:extLst>
              <a:ext uri="{FF2B5EF4-FFF2-40B4-BE49-F238E27FC236}">
                <a16:creationId xmlns:a16="http://schemas.microsoft.com/office/drawing/2014/main" id="{8A12774F-FB77-49C9-AC7A-1DE9A45BCFCB}"/>
              </a:ext>
            </a:extLst>
          </p:cNvPr>
          <p:cNvSpPr/>
          <p:nvPr/>
        </p:nvSpPr>
        <p:spPr>
          <a:xfrm>
            <a:off x="227041" y="6292334"/>
            <a:ext cx="3165418" cy="369332"/>
          </a:xfrm>
          <a:prstGeom prst="rect">
            <a:avLst/>
          </a:prstGeom>
        </p:spPr>
        <p:txBody>
          <a:bodyPr wrap="none">
            <a:spAutoFit/>
          </a:bodyPr>
          <a:lstStyle/>
          <a:p>
            <a:r>
              <a:rPr lang="en-US" dirty="0"/>
              <a:t>https://fmriprep.org/en/stable/</a:t>
            </a:r>
          </a:p>
        </p:txBody>
      </p:sp>
      <p:sp>
        <p:nvSpPr>
          <p:cNvPr id="13" name="Rectangle 12">
            <a:extLst>
              <a:ext uri="{FF2B5EF4-FFF2-40B4-BE49-F238E27FC236}">
                <a16:creationId xmlns:a16="http://schemas.microsoft.com/office/drawing/2014/main" id="{808EE8FC-9A20-416B-B378-78AA64E9E081}"/>
              </a:ext>
            </a:extLst>
          </p:cNvPr>
          <p:cNvSpPr/>
          <p:nvPr/>
        </p:nvSpPr>
        <p:spPr>
          <a:xfrm>
            <a:off x="7534275" y="5000625"/>
            <a:ext cx="1533525" cy="1209675"/>
          </a:xfrm>
          <a:prstGeom prst="rect">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303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F77A-C23A-4333-BF47-96B6DC852BF5}"/>
              </a:ext>
            </a:extLst>
          </p:cNvPr>
          <p:cNvSpPr>
            <a:spLocks noGrp="1"/>
          </p:cNvSpPr>
          <p:nvPr>
            <p:ph type="title"/>
          </p:nvPr>
        </p:nvSpPr>
        <p:spPr/>
        <p:txBody>
          <a:bodyPr/>
          <a:lstStyle/>
          <a:p>
            <a:r>
              <a:rPr lang="en-US" dirty="0" err="1"/>
              <a:t>fMRIprep</a:t>
            </a:r>
            <a:endParaRPr lang="en-US" dirty="0"/>
          </a:p>
        </p:txBody>
      </p:sp>
      <p:sp>
        <p:nvSpPr>
          <p:cNvPr id="6" name="Text Placeholder 5">
            <a:extLst>
              <a:ext uri="{FF2B5EF4-FFF2-40B4-BE49-F238E27FC236}">
                <a16:creationId xmlns:a16="http://schemas.microsoft.com/office/drawing/2014/main" id="{CE80AA00-9BCC-4ECE-8DEA-64271BF540FF}"/>
              </a:ext>
            </a:extLst>
          </p:cNvPr>
          <p:cNvSpPr>
            <a:spLocks noGrp="1"/>
          </p:cNvSpPr>
          <p:nvPr>
            <p:ph type="body" idx="1"/>
          </p:nvPr>
        </p:nvSpPr>
        <p:spPr/>
        <p:txBody>
          <a:bodyPr/>
          <a:lstStyle/>
          <a:p>
            <a:r>
              <a:rPr lang="en-US" dirty="0"/>
              <a:t>Pros</a:t>
            </a:r>
          </a:p>
        </p:txBody>
      </p:sp>
      <p:sp>
        <p:nvSpPr>
          <p:cNvPr id="7" name="Content Placeholder 6">
            <a:extLst>
              <a:ext uri="{FF2B5EF4-FFF2-40B4-BE49-F238E27FC236}">
                <a16:creationId xmlns:a16="http://schemas.microsoft.com/office/drawing/2014/main" id="{C0327DFA-ABE0-452D-8CEC-85AF7EEEBD5E}"/>
              </a:ext>
            </a:extLst>
          </p:cNvPr>
          <p:cNvSpPr>
            <a:spLocks noGrp="1"/>
          </p:cNvSpPr>
          <p:nvPr>
            <p:ph sz="half" idx="2"/>
          </p:nvPr>
        </p:nvSpPr>
        <p:spPr/>
        <p:txBody>
          <a:bodyPr>
            <a:normAutofit fontScale="92500" lnSpcReduction="10000"/>
          </a:bodyPr>
          <a:lstStyle/>
          <a:p>
            <a:r>
              <a:rPr lang="en-US" dirty="0"/>
              <a:t>Useful for many subjects, whole-brain data, standard acquisitions</a:t>
            </a:r>
          </a:p>
          <a:p>
            <a:r>
              <a:rPr lang="en-US" dirty="0"/>
              <a:t>Collection of best practices from all software</a:t>
            </a:r>
          </a:p>
          <a:p>
            <a:r>
              <a:rPr lang="en-US" dirty="0"/>
              <a:t>HPC compatibility</a:t>
            </a:r>
          </a:p>
          <a:p>
            <a:r>
              <a:rPr lang="en-US" dirty="0"/>
              <a:t>Useful for “users” when knowledgeable people do it for them</a:t>
            </a:r>
          </a:p>
          <a:p>
            <a:r>
              <a:rPr lang="en-US" dirty="0"/>
              <a:t>Automatic quality control</a:t>
            </a:r>
          </a:p>
          <a:p>
            <a:r>
              <a:rPr lang="en-US" dirty="0"/>
              <a:t>Increases reproducibility (?)</a:t>
            </a:r>
          </a:p>
        </p:txBody>
      </p:sp>
      <p:sp>
        <p:nvSpPr>
          <p:cNvPr id="8" name="Text Placeholder 7">
            <a:extLst>
              <a:ext uri="{FF2B5EF4-FFF2-40B4-BE49-F238E27FC236}">
                <a16:creationId xmlns:a16="http://schemas.microsoft.com/office/drawing/2014/main" id="{BB2352AD-3B88-4F1F-957F-A149BA5B3DDF}"/>
              </a:ext>
            </a:extLst>
          </p:cNvPr>
          <p:cNvSpPr>
            <a:spLocks noGrp="1"/>
          </p:cNvSpPr>
          <p:nvPr>
            <p:ph type="body" sz="quarter" idx="3"/>
          </p:nvPr>
        </p:nvSpPr>
        <p:spPr/>
        <p:txBody>
          <a:bodyPr/>
          <a:lstStyle/>
          <a:p>
            <a:r>
              <a:rPr lang="en-US" dirty="0"/>
              <a:t>Cons</a:t>
            </a:r>
          </a:p>
        </p:txBody>
      </p:sp>
      <p:sp>
        <p:nvSpPr>
          <p:cNvPr id="9" name="Content Placeholder 8">
            <a:extLst>
              <a:ext uri="{FF2B5EF4-FFF2-40B4-BE49-F238E27FC236}">
                <a16:creationId xmlns:a16="http://schemas.microsoft.com/office/drawing/2014/main" id="{DBF1BBAB-28DF-4D15-8934-83297B1B0499}"/>
              </a:ext>
            </a:extLst>
          </p:cNvPr>
          <p:cNvSpPr>
            <a:spLocks noGrp="1"/>
          </p:cNvSpPr>
          <p:nvPr>
            <p:ph sz="quarter" idx="4"/>
          </p:nvPr>
        </p:nvSpPr>
        <p:spPr/>
        <p:txBody>
          <a:bodyPr>
            <a:normAutofit fontScale="92500" lnSpcReduction="10000"/>
          </a:bodyPr>
          <a:lstStyle/>
          <a:p>
            <a:r>
              <a:rPr lang="en-US" dirty="0"/>
              <a:t>Not useful for custom acquisitions</a:t>
            </a:r>
          </a:p>
          <a:p>
            <a:r>
              <a:rPr lang="en-US" dirty="0"/>
              <a:t>May not worth it with few subjects</a:t>
            </a:r>
          </a:p>
          <a:p>
            <a:r>
              <a:rPr lang="en-US" dirty="0"/>
              <a:t>Requires a Linux environment and corresponding knowledge</a:t>
            </a:r>
          </a:p>
          <a:p>
            <a:r>
              <a:rPr lang="en-US" dirty="0"/>
              <a:t>Need integration with the software you will use for your analysis</a:t>
            </a:r>
          </a:p>
          <a:p>
            <a:r>
              <a:rPr lang="en-US" dirty="0"/>
              <a:t>Hard to explain what you did in a paper</a:t>
            </a:r>
          </a:p>
        </p:txBody>
      </p:sp>
      <p:pic>
        <p:nvPicPr>
          <p:cNvPr id="10" name="Picture 9">
            <a:extLst>
              <a:ext uri="{FF2B5EF4-FFF2-40B4-BE49-F238E27FC236}">
                <a16:creationId xmlns:a16="http://schemas.microsoft.com/office/drawing/2014/main" id="{E29F09E3-B21B-40C5-8193-589AA6E7B284}"/>
              </a:ext>
            </a:extLst>
          </p:cNvPr>
          <p:cNvPicPr>
            <a:picLocks noChangeAspect="1"/>
          </p:cNvPicPr>
          <p:nvPr/>
        </p:nvPicPr>
        <p:blipFill>
          <a:blip r:embed="rId2"/>
          <a:stretch>
            <a:fillRect/>
          </a:stretch>
        </p:blipFill>
        <p:spPr>
          <a:xfrm>
            <a:off x="28575" y="0"/>
            <a:ext cx="2952750" cy="1755853"/>
          </a:xfrm>
          <a:prstGeom prst="rect">
            <a:avLst/>
          </a:prstGeom>
        </p:spPr>
      </p:pic>
    </p:spTree>
    <p:extLst>
      <p:ext uri="{BB962C8B-B14F-4D97-AF65-F5344CB8AC3E}">
        <p14:creationId xmlns:p14="http://schemas.microsoft.com/office/powerpoint/2010/main" val="2137570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99A6-BEFE-4106-B2BA-0BF9945A3839}"/>
              </a:ext>
            </a:extLst>
          </p:cNvPr>
          <p:cNvSpPr>
            <a:spLocks noGrp="1"/>
          </p:cNvSpPr>
          <p:nvPr>
            <p:ph type="title"/>
          </p:nvPr>
        </p:nvSpPr>
        <p:spPr/>
        <p:txBody>
          <a:bodyPr/>
          <a:lstStyle/>
          <a:p>
            <a:r>
              <a:rPr lang="en-US" dirty="0"/>
              <a:t>Example I</a:t>
            </a:r>
          </a:p>
        </p:txBody>
      </p:sp>
      <p:sp>
        <p:nvSpPr>
          <p:cNvPr id="9" name="TextBox 8">
            <a:extLst>
              <a:ext uri="{FF2B5EF4-FFF2-40B4-BE49-F238E27FC236}">
                <a16:creationId xmlns:a16="http://schemas.microsoft.com/office/drawing/2014/main" id="{DC6188A8-204A-49DE-8342-FD398F65540F}"/>
              </a:ext>
            </a:extLst>
          </p:cNvPr>
          <p:cNvSpPr txBox="1"/>
          <p:nvPr/>
        </p:nvSpPr>
        <p:spPr>
          <a:xfrm>
            <a:off x="304800" y="6372225"/>
            <a:ext cx="2347309" cy="369332"/>
          </a:xfrm>
          <a:prstGeom prst="rect">
            <a:avLst/>
          </a:prstGeom>
          <a:noFill/>
        </p:spPr>
        <p:txBody>
          <a:bodyPr wrap="none" rtlCol="0">
            <a:spAutoFit/>
          </a:bodyPr>
          <a:lstStyle/>
          <a:p>
            <a:r>
              <a:rPr lang="en-US" dirty="0"/>
              <a:t>Work by Ana </a:t>
            </a:r>
            <a:r>
              <a:rPr lang="en-US" dirty="0" err="1"/>
              <a:t>Arsenovic</a:t>
            </a:r>
            <a:endParaRPr lang="en-US" dirty="0"/>
          </a:p>
        </p:txBody>
      </p:sp>
      <p:pic>
        <p:nvPicPr>
          <p:cNvPr id="10" name="Picture 9">
            <a:extLst>
              <a:ext uri="{FF2B5EF4-FFF2-40B4-BE49-F238E27FC236}">
                <a16:creationId xmlns:a16="http://schemas.microsoft.com/office/drawing/2014/main" id="{BDFC1449-6D31-4962-8897-C51AE3F605F2}"/>
              </a:ext>
            </a:extLst>
          </p:cNvPr>
          <p:cNvPicPr/>
          <p:nvPr/>
        </p:nvPicPr>
        <p:blipFill rotWithShape="1">
          <a:blip r:embed="rId2" cstate="print">
            <a:extLst>
              <a:ext uri="{28A0092B-C50C-407E-A947-70E740481C1C}">
                <a14:useLocalDpi xmlns:a14="http://schemas.microsoft.com/office/drawing/2010/main" val="0"/>
              </a:ext>
            </a:extLst>
          </a:blip>
          <a:srcRect b="66193"/>
          <a:stretch/>
        </p:blipFill>
        <p:spPr>
          <a:xfrm>
            <a:off x="152400" y="1560513"/>
            <a:ext cx="8810625" cy="2630488"/>
          </a:xfrm>
          <a:prstGeom prst="rect">
            <a:avLst/>
          </a:prstGeom>
        </p:spPr>
      </p:pic>
      <p:pic>
        <p:nvPicPr>
          <p:cNvPr id="14" name="Picture 13">
            <a:extLst>
              <a:ext uri="{FF2B5EF4-FFF2-40B4-BE49-F238E27FC236}">
                <a16:creationId xmlns:a16="http://schemas.microsoft.com/office/drawing/2014/main" id="{319F0176-C5E1-4AED-AB3D-B3F739A06362}"/>
              </a:ext>
            </a:extLst>
          </p:cNvPr>
          <p:cNvPicPr>
            <a:picLocks noChangeAspect="1"/>
          </p:cNvPicPr>
          <p:nvPr/>
        </p:nvPicPr>
        <p:blipFill rotWithShape="1">
          <a:blip r:embed="rId3"/>
          <a:srcRect l="15611" t="7315" r="12916" b="4825"/>
          <a:stretch/>
        </p:blipFill>
        <p:spPr>
          <a:xfrm>
            <a:off x="503447" y="4921929"/>
            <a:ext cx="1153903" cy="1450295"/>
          </a:xfrm>
          <a:prstGeom prst="rect">
            <a:avLst/>
          </a:prstGeom>
        </p:spPr>
      </p:pic>
    </p:spTree>
    <p:extLst>
      <p:ext uri="{BB962C8B-B14F-4D97-AF65-F5344CB8AC3E}">
        <p14:creationId xmlns:p14="http://schemas.microsoft.com/office/powerpoint/2010/main" val="203918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4D functional dataset</a:t>
            </a:r>
          </a:p>
        </p:txBody>
      </p:sp>
      <p:pic>
        <p:nvPicPr>
          <p:cNvPr id="8" name="Picture 7"/>
          <p:cNvPicPr>
            <a:picLocks noChangeAspect="1"/>
          </p:cNvPicPr>
          <p:nvPr/>
        </p:nvPicPr>
        <p:blipFill>
          <a:blip r:embed="rId3"/>
          <a:stretch>
            <a:fillRect/>
          </a:stretch>
        </p:blipFill>
        <p:spPr>
          <a:xfrm flipH="1">
            <a:off x="2696068" y="1398362"/>
            <a:ext cx="1625600" cy="1333500"/>
          </a:xfrm>
          <a:prstGeom prst="rect">
            <a:avLst/>
          </a:prstGeom>
        </p:spPr>
      </p:pic>
      <p:pic>
        <p:nvPicPr>
          <p:cNvPr id="10" name="Picture 9"/>
          <p:cNvPicPr>
            <a:picLocks noChangeAspect="1"/>
          </p:cNvPicPr>
          <p:nvPr/>
        </p:nvPicPr>
        <p:blipFill>
          <a:blip r:embed="rId3"/>
          <a:stretch>
            <a:fillRect/>
          </a:stretch>
        </p:blipFill>
        <p:spPr>
          <a:xfrm flipH="1">
            <a:off x="2848468" y="1550762"/>
            <a:ext cx="1625600" cy="1333500"/>
          </a:xfrm>
          <a:prstGeom prst="rect">
            <a:avLst/>
          </a:prstGeom>
        </p:spPr>
      </p:pic>
      <p:pic>
        <p:nvPicPr>
          <p:cNvPr id="11" name="Picture 10"/>
          <p:cNvPicPr>
            <a:picLocks noChangeAspect="1"/>
          </p:cNvPicPr>
          <p:nvPr/>
        </p:nvPicPr>
        <p:blipFill>
          <a:blip r:embed="rId3"/>
          <a:stretch>
            <a:fillRect/>
          </a:stretch>
        </p:blipFill>
        <p:spPr>
          <a:xfrm flipH="1">
            <a:off x="3000868" y="1703162"/>
            <a:ext cx="1625600" cy="1333500"/>
          </a:xfrm>
          <a:prstGeom prst="rect">
            <a:avLst/>
          </a:prstGeom>
        </p:spPr>
      </p:pic>
      <p:pic>
        <p:nvPicPr>
          <p:cNvPr id="12" name="Picture 11"/>
          <p:cNvPicPr>
            <a:picLocks noChangeAspect="1"/>
          </p:cNvPicPr>
          <p:nvPr/>
        </p:nvPicPr>
        <p:blipFill>
          <a:blip r:embed="rId3"/>
          <a:stretch>
            <a:fillRect/>
          </a:stretch>
        </p:blipFill>
        <p:spPr>
          <a:xfrm flipH="1">
            <a:off x="3153268" y="1855562"/>
            <a:ext cx="1625600" cy="1333500"/>
          </a:xfrm>
          <a:prstGeom prst="rect">
            <a:avLst/>
          </a:prstGeom>
        </p:spPr>
      </p:pic>
      <p:pic>
        <p:nvPicPr>
          <p:cNvPr id="13" name="Picture 12"/>
          <p:cNvPicPr>
            <a:picLocks noChangeAspect="1"/>
          </p:cNvPicPr>
          <p:nvPr/>
        </p:nvPicPr>
        <p:blipFill>
          <a:blip r:embed="rId3"/>
          <a:stretch>
            <a:fillRect/>
          </a:stretch>
        </p:blipFill>
        <p:spPr>
          <a:xfrm flipH="1">
            <a:off x="3305668" y="2007962"/>
            <a:ext cx="1625600" cy="1333500"/>
          </a:xfrm>
          <a:prstGeom prst="rect">
            <a:avLst/>
          </a:prstGeom>
        </p:spPr>
      </p:pic>
      <p:pic>
        <p:nvPicPr>
          <p:cNvPr id="14" name="Picture 13"/>
          <p:cNvPicPr>
            <a:picLocks noChangeAspect="1"/>
          </p:cNvPicPr>
          <p:nvPr/>
        </p:nvPicPr>
        <p:blipFill>
          <a:blip r:embed="rId3"/>
          <a:stretch>
            <a:fillRect/>
          </a:stretch>
        </p:blipFill>
        <p:spPr>
          <a:xfrm flipH="1">
            <a:off x="3458068" y="2160362"/>
            <a:ext cx="1625600" cy="1333500"/>
          </a:xfrm>
          <a:prstGeom prst="rect">
            <a:avLst/>
          </a:prstGeom>
        </p:spPr>
      </p:pic>
      <p:pic>
        <p:nvPicPr>
          <p:cNvPr id="15" name="Picture 14"/>
          <p:cNvPicPr>
            <a:picLocks noChangeAspect="1"/>
          </p:cNvPicPr>
          <p:nvPr/>
        </p:nvPicPr>
        <p:blipFill>
          <a:blip r:embed="rId3"/>
          <a:stretch>
            <a:fillRect/>
          </a:stretch>
        </p:blipFill>
        <p:spPr>
          <a:xfrm flipH="1">
            <a:off x="3610468" y="2312762"/>
            <a:ext cx="1625600" cy="1333500"/>
          </a:xfrm>
          <a:prstGeom prst="rect">
            <a:avLst/>
          </a:prstGeom>
        </p:spPr>
      </p:pic>
      <p:pic>
        <p:nvPicPr>
          <p:cNvPr id="16" name="Picture 15"/>
          <p:cNvPicPr>
            <a:picLocks noChangeAspect="1"/>
          </p:cNvPicPr>
          <p:nvPr/>
        </p:nvPicPr>
        <p:blipFill>
          <a:blip r:embed="rId3"/>
          <a:stretch>
            <a:fillRect/>
          </a:stretch>
        </p:blipFill>
        <p:spPr>
          <a:xfrm flipH="1">
            <a:off x="3762868" y="2465162"/>
            <a:ext cx="1625600" cy="1333500"/>
          </a:xfrm>
          <a:prstGeom prst="rect">
            <a:avLst/>
          </a:prstGeom>
        </p:spPr>
      </p:pic>
      <p:pic>
        <p:nvPicPr>
          <p:cNvPr id="17" name="Picture 16"/>
          <p:cNvPicPr>
            <a:picLocks noChangeAspect="1"/>
          </p:cNvPicPr>
          <p:nvPr/>
        </p:nvPicPr>
        <p:blipFill>
          <a:blip r:embed="rId3"/>
          <a:stretch>
            <a:fillRect/>
          </a:stretch>
        </p:blipFill>
        <p:spPr>
          <a:xfrm flipH="1">
            <a:off x="3915268" y="2617562"/>
            <a:ext cx="1625600" cy="1333500"/>
          </a:xfrm>
          <a:prstGeom prst="rect">
            <a:avLst/>
          </a:prstGeom>
        </p:spPr>
      </p:pic>
      <p:pic>
        <p:nvPicPr>
          <p:cNvPr id="18" name="Picture 17"/>
          <p:cNvPicPr>
            <a:picLocks noChangeAspect="1"/>
          </p:cNvPicPr>
          <p:nvPr/>
        </p:nvPicPr>
        <p:blipFill>
          <a:blip r:embed="rId3"/>
          <a:stretch>
            <a:fillRect/>
          </a:stretch>
        </p:blipFill>
        <p:spPr>
          <a:xfrm flipH="1">
            <a:off x="4067668" y="2769962"/>
            <a:ext cx="1625600" cy="1333500"/>
          </a:xfrm>
          <a:prstGeom prst="rect">
            <a:avLst/>
          </a:prstGeom>
        </p:spPr>
      </p:pic>
      <p:pic>
        <p:nvPicPr>
          <p:cNvPr id="19" name="Picture 18"/>
          <p:cNvPicPr>
            <a:picLocks noChangeAspect="1"/>
          </p:cNvPicPr>
          <p:nvPr/>
        </p:nvPicPr>
        <p:blipFill>
          <a:blip r:embed="rId3"/>
          <a:stretch>
            <a:fillRect/>
          </a:stretch>
        </p:blipFill>
        <p:spPr>
          <a:xfrm flipH="1">
            <a:off x="4220068" y="2922362"/>
            <a:ext cx="1625600" cy="1333500"/>
          </a:xfrm>
          <a:prstGeom prst="rect">
            <a:avLst/>
          </a:prstGeom>
        </p:spPr>
      </p:pic>
      <p:pic>
        <p:nvPicPr>
          <p:cNvPr id="20" name="Picture 19"/>
          <p:cNvPicPr>
            <a:picLocks noChangeAspect="1"/>
          </p:cNvPicPr>
          <p:nvPr/>
        </p:nvPicPr>
        <p:blipFill>
          <a:blip r:embed="rId3"/>
          <a:stretch>
            <a:fillRect/>
          </a:stretch>
        </p:blipFill>
        <p:spPr>
          <a:xfrm flipH="1">
            <a:off x="4372468" y="3074762"/>
            <a:ext cx="1625600" cy="1333500"/>
          </a:xfrm>
          <a:prstGeom prst="rect">
            <a:avLst/>
          </a:prstGeom>
        </p:spPr>
      </p:pic>
      <p:cxnSp>
        <p:nvCxnSpPr>
          <p:cNvPr id="24" name="Straight Arrow Connector 23"/>
          <p:cNvCxnSpPr/>
          <p:nvPr/>
        </p:nvCxnSpPr>
        <p:spPr>
          <a:xfrm>
            <a:off x="2639368" y="2777222"/>
            <a:ext cx="1676400" cy="1676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2844976" y="3493862"/>
            <a:ext cx="612517" cy="369332"/>
          </a:xfrm>
          <a:prstGeom prst="rect">
            <a:avLst/>
          </a:prstGeom>
          <a:noFill/>
        </p:spPr>
        <p:txBody>
          <a:bodyPr wrap="none" rtlCol="0">
            <a:spAutoFit/>
          </a:bodyPr>
          <a:lstStyle/>
          <a:p>
            <a:r>
              <a:rPr lang="en-US" dirty="0"/>
              <a:t>time</a:t>
            </a:r>
          </a:p>
        </p:txBody>
      </p:sp>
      <p:sp>
        <p:nvSpPr>
          <p:cNvPr id="28" name="TextBox 27"/>
          <p:cNvSpPr txBox="1"/>
          <p:nvPr/>
        </p:nvSpPr>
        <p:spPr>
          <a:xfrm>
            <a:off x="5568528" y="3046622"/>
            <a:ext cx="443676" cy="369332"/>
          </a:xfrm>
          <a:prstGeom prst="rect">
            <a:avLst/>
          </a:prstGeom>
          <a:noFill/>
        </p:spPr>
        <p:txBody>
          <a:bodyPr wrap="none" rtlCol="0">
            <a:spAutoFit/>
          </a:bodyPr>
          <a:lstStyle/>
          <a:p>
            <a:r>
              <a:rPr lang="en-US" dirty="0">
                <a:solidFill>
                  <a:schemeClr val="bg1"/>
                </a:solidFill>
              </a:rPr>
              <a:t>3D</a:t>
            </a:r>
          </a:p>
        </p:txBody>
      </p:sp>
      <p:cxnSp>
        <p:nvCxnSpPr>
          <p:cNvPr id="32" name="Straight Connector 31"/>
          <p:cNvCxnSpPr/>
          <p:nvPr/>
        </p:nvCxnSpPr>
        <p:spPr>
          <a:xfrm>
            <a:off x="5998068" y="3091982"/>
            <a:ext cx="445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34328" y="2933702"/>
            <a:ext cx="5980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511745" y="2899682"/>
            <a:ext cx="0" cy="2553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37397" y="2793542"/>
            <a:ext cx="2071225" cy="369332"/>
          </a:xfrm>
          <a:prstGeom prst="rect">
            <a:avLst/>
          </a:prstGeom>
          <a:noFill/>
        </p:spPr>
        <p:txBody>
          <a:bodyPr wrap="none" rtlCol="0">
            <a:spAutoFit/>
          </a:bodyPr>
          <a:lstStyle/>
          <a:p>
            <a:r>
              <a:rPr lang="en-US" dirty="0"/>
              <a:t>Repetition time (TR)</a:t>
            </a:r>
          </a:p>
        </p:txBody>
      </p:sp>
      <p:sp>
        <p:nvSpPr>
          <p:cNvPr id="39" name="Cube 38"/>
          <p:cNvSpPr/>
          <p:nvPr/>
        </p:nvSpPr>
        <p:spPr>
          <a:xfrm flipH="1">
            <a:off x="4474068" y="3646262"/>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1" name="Chart 40"/>
          <p:cNvGraphicFramePr>
            <a:graphicFrameLocks noChangeAspect="1"/>
          </p:cNvGraphicFramePr>
          <p:nvPr>
            <p:extLst>
              <p:ext uri="{D42A27DB-BD31-4B8C-83A1-F6EECF244321}">
                <p14:modId xmlns:p14="http://schemas.microsoft.com/office/powerpoint/2010/main" val="490409084"/>
              </p:ext>
            </p:extLst>
          </p:nvPr>
        </p:nvGraphicFramePr>
        <p:xfrm>
          <a:off x="870778" y="4408263"/>
          <a:ext cx="7200000" cy="2382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918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99A6-BEFE-4106-B2BA-0BF9945A3839}"/>
              </a:ext>
            </a:extLst>
          </p:cNvPr>
          <p:cNvSpPr>
            <a:spLocks noGrp="1"/>
          </p:cNvSpPr>
          <p:nvPr>
            <p:ph type="title"/>
          </p:nvPr>
        </p:nvSpPr>
        <p:spPr/>
        <p:txBody>
          <a:bodyPr/>
          <a:lstStyle/>
          <a:p>
            <a:r>
              <a:rPr lang="en-US" dirty="0"/>
              <a:t>Example II</a:t>
            </a:r>
          </a:p>
        </p:txBody>
      </p:sp>
      <p:sp>
        <p:nvSpPr>
          <p:cNvPr id="9" name="TextBox 8">
            <a:extLst>
              <a:ext uri="{FF2B5EF4-FFF2-40B4-BE49-F238E27FC236}">
                <a16:creationId xmlns:a16="http://schemas.microsoft.com/office/drawing/2014/main" id="{DC6188A8-204A-49DE-8342-FD398F65540F}"/>
              </a:ext>
            </a:extLst>
          </p:cNvPr>
          <p:cNvSpPr txBox="1"/>
          <p:nvPr/>
        </p:nvSpPr>
        <p:spPr>
          <a:xfrm>
            <a:off x="304800" y="6448322"/>
            <a:ext cx="2253117" cy="369332"/>
          </a:xfrm>
          <a:prstGeom prst="rect">
            <a:avLst/>
          </a:prstGeom>
          <a:noFill/>
        </p:spPr>
        <p:txBody>
          <a:bodyPr wrap="none" rtlCol="0">
            <a:spAutoFit/>
          </a:bodyPr>
          <a:lstStyle/>
          <a:p>
            <a:r>
              <a:rPr lang="en-US" dirty="0"/>
              <a:t>Work by Adam Coates</a:t>
            </a:r>
          </a:p>
        </p:txBody>
      </p:sp>
      <p:pic>
        <p:nvPicPr>
          <p:cNvPr id="6" name="Picture 5">
            <a:extLst>
              <a:ext uri="{FF2B5EF4-FFF2-40B4-BE49-F238E27FC236}">
                <a16:creationId xmlns:a16="http://schemas.microsoft.com/office/drawing/2014/main" id="{1D8C9C5F-3B64-4A73-BFA7-609BC0B8A1FD}"/>
              </a:ext>
            </a:extLst>
          </p:cNvPr>
          <p:cNvPicPr>
            <a:picLocks noChangeAspect="1"/>
          </p:cNvPicPr>
          <p:nvPr/>
        </p:nvPicPr>
        <p:blipFill>
          <a:blip r:embed="rId3"/>
          <a:stretch>
            <a:fillRect/>
          </a:stretch>
        </p:blipFill>
        <p:spPr>
          <a:xfrm>
            <a:off x="984984" y="5019778"/>
            <a:ext cx="1158141" cy="1428544"/>
          </a:xfrm>
          <a:prstGeom prst="rect">
            <a:avLst/>
          </a:prstGeom>
        </p:spPr>
      </p:pic>
      <p:pic>
        <p:nvPicPr>
          <p:cNvPr id="7" name="Picture 6">
            <a:extLst>
              <a:ext uri="{FF2B5EF4-FFF2-40B4-BE49-F238E27FC236}">
                <a16:creationId xmlns:a16="http://schemas.microsoft.com/office/drawing/2014/main" id="{92B2E197-C419-49AD-B2F6-079211A09D6D}"/>
              </a:ext>
            </a:extLst>
          </p:cNvPr>
          <p:cNvPicPr>
            <a:picLocks noChangeAspect="1"/>
          </p:cNvPicPr>
          <p:nvPr/>
        </p:nvPicPr>
        <p:blipFill>
          <a:blip r:embed="rId4"/>
          <a:stretch>
            <a:fillRect/>
          </a:stretch>
        </p:blipFill>
        <p:spPr>
          <a:xfrm>
            <a:off x="4711815" y="1509712"/>
            <a:ext cx="4253766" cy="1838082"/>
          </a:xfrm>
          <a:prstGeom prst="rect">
            <a:avLst/>
          </a:prstGeom>
          <a:ln>
            <a:solidFill>
              <a:schemeClr val="tx1"/>
            </a:solidFill>
          </a:ln>
        </p:spPr>
      </p:pic>
      <p:pic>
        <p:nvPicPr>
          <p:cNvPr id="14" name="Picture 13">
            <a:extLst>
              <a:ext uri="{FF2B5EF4-FFF2-40B4-BE49-F238E27FC236}">
                <a16:creationId xmlns:a16="http://schemas.microsoft.com/office/drawing/2014/main" id="{1902E78F-5856-47AD-A9C8-AD9567F84236}"/>
              </a:ext>
            </a:extLst>
          </p:cNvPr>
          <p:cNvPicPr>
            <a:picLocks noChangeAspect="1"/>
          </p:cNvPicPr>
          <p:nvPr/>
        </p:nvPicPr>
        <p:blipFill rotWithShape="1">
          <a:blip r:embed="rId5">
            <a:extLst>
              <a:ext uri="{28A0092B-C50C-407E-A947-70E740481C1C}">
                <a14:useLocalDpi xmlns:a14="http://schemas.microsoft.com/office/drawing/2010/main" val="0"/>
              </a:ext>
            </a:extLst>
          </a:blip>
          <a:srcRect l="48115" r="27459"/>
          <a:stretch/>
        </p:blipFill>
        <p:spPr>
          <a:xfrm>
            <a:off x="864717" y="1312302"/>
            <a:ext cx="1477039" cy="2363939"/>
          </a:xfrm>
          <a:prstGeom prst="rect">
            <a:avLst/>
          </a:prstGeom>
        </p:spPr>
      </p:pic>
      <p:sp>
        <p:nvSpPr>
          <p:cNvPr id="15" name="TextBox 14">
            <a:extLst>
              <a:ext uri="{FF2B5EF4-FFF2-40B4-BE49-F238E27FC236}">
                <a16:creationId xmlns:a16="http://schemas.microsoft.com/office/drawing/2014/main" id="{0740842D-D360-46E0-B980-93F99FCD57BB}"/>
              </a:ext>
            </a:extLst>
          </p:cNvPr>
          <p:cNvSpPr txBox="1"/>
          <p:nvPr/>
        </p:nvSpPr>
        <p:spPr>
          <a:xfrm>
            <a:off x="826999" y="542683"/>
            <a:ext cx="2291012" cy="584775"/>
          </a:xfrm>
          <a:prstGeom prst="rect">
            <a:avLst/>
          </a:prstGeom>
          <a:noFill/>
        </p:spPr>
        <p:txBody>
          <a:bodyPr wrap="none" rtlCol="0">
            <a:spAutoFit/>
          </a:bodyPr>
          <a:lstStyle/>
          <a:p>
            <a:r>
              <a:rPr lang="en-US" sz="3200" dirty="0"/>
              <a:t>7T - 0.75mm</a:t>
            </a:r>
            <a:endParaRPr lang="en-GB" sz="3200" dirty="0"/>
          </a:p>
        </p:txBody>
      </p:sp>
      <p:sp>
        <p:nvSpPr>
          <p:cNvPr id="16" name="Oval 15">
            <a:extLst>
              <a:ext uri="{FF2B5EF4-FFF2-40B4-BE49-F238E27FC236}">
                <a16:creationId xmlns:a16="http://schemas.microsoft.com/office/drawing/2014/main" id="{83AE75E8-92DE-4D6F-B962-DA8C1DA4156B}"/>
              </a:ext>
            </a:extLst>
          </p:cNvPr>
          <p:cNvSpPr/>
          <p:nvPr/>
        </p:nvSpPr>
        <p:spPr>
          <a:xfrm rot="20932392">
            <a:off x="1557134" y="2154010"/>
            <a:ext cx="339823" cy="10819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7" name="Group 16">
            <a:extLst>
              <a:ext uri="{FF2B5EF4-FFF2-40B4-BE49-F238E27FC236}">
                <a16:creationId xmlns:a16="http://schemas.microsoft.com/office/drawing/2014/main" id="{C713DED0-1F9F-4ABD-99D2-733E1FB83767}"/>
              </a:ext>
            </a:extLst>
          </p:cNvPr>
          <p:cNvGrpSpPr>
            <a:grpSpLocks noChangeAspect="1"/>
          </p:cNvGrpSpPr>
          <p:nvPr/>
        </p:nvGrpSpPr>
        <p:grpSpPr>
          <a:xfrm>
            <a:off x="2431871" y="1312301"/>
            <a:ext cx="2184734" cy="2343625"/>
            <a:chOff x="745627" y="11721188"/>
            <a:chExt cx="4789660" cy="5138000"/>
          </a:xfrm>
        </p:grpSpPr>
        <p:pic>
          <p:nvPicPr>
            <p:cNvPr id="18" name="Picture 17">
              <a:extLst>
                <a:ext uri="{FF2B5EF4-FFF2-40B4-BE49-F238E27FC236}">
                  <a16:creationId xmlns:a16="http://schemas.microsoft.com/office/drawing/2014/main" id="{8D8E1D22-A410-47B3-805E-A1387CA3F0C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627" y="11721188"/>
              <a:ext cx="4789660" cy="5138000"/>
            </a:xfrm>
            <a:prstGeom prst="rect">
              <a:avLst/>
            </a:prstGeom>
          </p:spPr>
        </p:pic>
        <p:sp>
          <p:nvSpPr>
            <p:cNvPr id="19" name="Freeform: Shape 18">
              <a:extLst>
                <a:ext uri="{FF2B5EF4-FFF2-40B4-BE49-F238E27FC236}">
                  <a16:creationId xmlns:a16="http://schemas.microsoft.com/office/drawing/2014/main" id="{68DB8152-9F96-4A0A-A4FE-8AF3644B114F}"/>
                </a:ext>
              </a:extLst>
            </p:cNvPr>
            <p:cNvSpPr/>
            <p:nvPr/>
          </p:nvSpPr>
          <p:spPr>
            <a:xfrm>
              <a:off x="3836020" y="14376152"/>
              <a:ext cx="263168" cy="1043754"/>
            </a:xfrm>
            <a:custGeom>
              <a:avLst/>
              <a:gdLst>
                <a:gd name="connsiteX0" fmla="*/ 53525 w 263168"/>
                <a:gd name="connsiteY0" fmla="*/ 972387 h 1043754"/>
                <a:gd name="connsiteX1" fmla="*/ 111512 w 263168"/>
                <a:gd name="connsiteY1" fmla="*/ 1043754 h 1043754"/>
                <a:gd name="connsiteX2" fmla="*/ 160577 w 263168"/>
                <a:gd name="connsiteY2" fmla="*/ 1034833 h 1043754"/>
                <a:gd name="connsiteX3" fmla="*/ 236405 w 263168"/>
                <a:gd name="connsiteY3" fmla="*/ 1043754 h 1043754"/>
                <a:gd name="connsiteX4" fmla="*/ 263168 w 263168"/>
                <a:gd name="connsiteY4" fmla="*/ 1008070 h 1043754"/>
                <a:gd name="connsiteX5" fmla="*/ 245326 w 263168"/>
                <a:gd name="connsiteY5" fmla="*/ 976847 h 1043754"/>
                <a:gd name="connsiteX6" fmla="*/ 231945 w 263168"/>
                <a:gd name="connsiteY6" fmla="*/ 945624 h 1043754"/>
                <a:gd name="connsiteX7" fmla="*/ 223024 w 263168"/>
                <a:gd name="connsiteY7" fmla="*/ 914400 h 1043754"/>
                <a:gd name="connsiteX8" fmla="*/ 205182 w 263168"/>
                <a:gd name="connsiteY8" fmla="*/ 860874 h 1043754"/>
                <a:gd name="connsiteX9" fmla="*/ 191800 w 263168"/>
                <a:gd name="connsiteY9" fmla="*/ 811809 h 1043754"/>
                <a:gd name="connsiteX10" fmla="*/ 187340 w 263168"/>
                <a:gd name="connsiteY10" fmla="*/ 771665 h 1043754"/>
                <a:gd name="connsiteX11" fmla="*/ 187340 w 263168"/>
                <a:gd name="connsiteY11" fmla="*/ 718139 h 1043754"/>
                <a:gd name="connsiteX12" fmla="*/ 187340 w 263168"/>
                <a:gd name="connsiteY12" fmla="*/ 677994 h 1043754"/>
                <a:gd name="connsiteX13" fmla="*/ 196261 w 263168"/>
                <a:gd name="connsiteY13" fmla="*/ 646771 h 1043754"/>
                <a:gd name="connsiteX14" fmla="*/ 214103 w 263168"/>
                <a:gd name="connsiteY14" fmla="*/ 597706 h 1043754"/>
                <a:gd name="connsiteX15" fmla="*/ 227484 w 263168"/>
                <a:gd name="connsiteY15" fmla="*/ 566482 h 1043754"/>
                <a:gd name="connsiteX16" fmla="*/ 254247 w 263168"/>
                <a:gd name="connsiteY16" fmla="*/ 517417 h 1043754"/>
                <a:gd name="connsiteX17" fmla="*/ 258708 w 263168"/>
                <a:gd name="connsiteY17" fmla="*/ 486193 h 1043754"/>
                <a:gd name="connsiteX18" fmla="*/ 240866 w 263168"/>
                <a:gd name="connsiteY18" fmla="*/ 454970 h 1043754"/>
                <a:gd name="connsiteX19" fmla="*/ 218563 w 263168"/>
                <a:gd name="connsiteY19" fmla="*/ 419286 h 1043754"/>
                <a:gd name="connsiteX20" fmla="*/ 173959 w 263168"/>
                <a:gd name="connsiteY20" fmla="*/ 361300 h 1043754"/>
                <a:gd name="connsiteX21" fmla="*/ 160577 w 263168"/>
                <a:gd name="connsiteY21" fmla="*/ 321155 h 1043754"/>
                <a:gd name="connsiteX22" fmla="*/ 151656 w 263168"/>
                <a:gd name="connsiteY22" fmla="*/ 298853 h 1043754"/>
                <a:gd name="connsiteX23" fmla="*/ 124893 w 263168"/>
                <a:gd name="connsiteY23" fmla="*/ 263169 h 1043754"/>
                <a:gd name="connsiteX24" fmla="*/ 102591 w 263168"/>
                <a:gd name="connsiteY24" fmla="*/ 209643 h 1043754"/>
                <a:gd name="connsiteX25" fmla="*/ 84749 w 263168"/>
                <a:gd name="connsiteY25" fmla="*/ 173959 h 1043754"/>
                <a:gd name="connsiteX26" fmla="*/ 57986 w 263168"/>
                <a:gd name="connsiteY26" fmla="*/ 89210 h 1043754"/>
                <a:gd name="connsiteX27" fmla="*/ 49065 w 263168"/>
                <a:gd name="connsiteY27" fmla="*/ 35684 h 1043754"/>
                <a:gd name="connsiteX28" fmla="*/ 31223 w 263168"/>
                <a:gd name="connsiteY28" fmla="*/ 0 h 1043754"/>
                <a:gd name="connsiteX29" fmla="*/ 0 w 263168"/>
                <a:gd name="connsiteY29" fmla="*/ 26763 h 1043754"/>
                <a:gd name="connsiteX30" fmla="*/ 8920 w 263168"/>
                <a:gd name="connsiteY30" fmla="*/ 62447 h 1043754"/>
                <a:gd name="connsiteX31" fmla="*/ 22302 w 263168"/>
                <a:gd name="connsiteY31" fmla="*/ 107052 h 1043754"/>
                <a:gd name="connsiteX32" fmla="*/ 57986 w 263168"/>
                <a:gd name="connsiteY32" fmla="*/ 151657 h 1043754"/>
                <a:gd name="connsiteX33" fmla="*/ 75828 w 263168"/>
                <a:gd name="connsiteY33" fmla="*/ 182880 h 1043754"/>
                <a:gd name="connsiteX34" fmla="*/ 98130 w 263168"/>
                <a:gd name="connsiteY34" fmla="*/ 223025 h 1043754"/>
                <a:gd name="connsiteX35" fmla="*/ 111512 w 263168"/>
                <a:gd name="connsiteY35" fmla="*/ 258708 h 1043754"/>
                <a:gd name="connsiteX36" fmla="*/ 129354 w 263168"/>
                <a:gd name="connsiteY36" fmla="*/ 289932 h 1043754"/>
                <a:gd name="connsiteX37" fmla="*/ 142735 w 263168"/>
                <a:gd name="connsiteY37" fmla="*/ 352379 h 1043754"/>
                <a:gd name="connsiteX38" fmla="*/ 151656 w 263168"/>
                <a:gd name="connsiteY38" fmla="*/ 392523 h 1043754"/>
                <a:gd name="connsiteX39" fmla="*/ 165038 w 263168"/>
                <a:gd name="connsiteY39" fmla="*/ 428207 h 1043754"/>
                <a:gd name="connsiteX40" fmla="*/ 160577 w 263168"/>
                <a:gd name="connsiteY40" fmla="*/ 468351 h 1043754"/>
                <a:gd name="connsiteX41" fmla="*/ 160577 w 263168"/>
                <a:gd name="connsiteY41" fmla="*/ 495114 h 1043754"/>
                <a:gd name="connsiteX42" fmla="*/ 160577 w 263168"/>
                <a:gd name="connsiteY42" fmla="*/ 495114 h 1043754"/>
                <a:gd name="connsiteX43" fmla="*/ 151656 w 263168"/>
                <a:gd name="connsiteY43" fmla="*/ 557561 h 1043754"/>
                <a:gd name="connsiteX44" fmla="*/ 151656 w 263168"/>
                <a:gd name="connsiteY44" fmla="*/ 602166 h 1043754"/>
                <a:gd name="connsiteX45" fmla="*/ 151656 w 263168"/>
                <a:gd name="connsiteY45" fmla="*/ 602166 h 1043754"/>
                <a:gd name="connsiteX46" fmla="*/ 120433 w 263168"/>
                <a:gd name="connsiteY46" fmla="*/ 651231 h 1043754"/>
                <a:gd name="connsiteX47" fmla="*/ 102591 w 263168"/>
                <a:gd name="connsiteY47" fmla="*/ 682455 h 1043754"/>
                <a:gd name="connsiteX48" fmla="*/ 80288 w 263168"/>
                <a:gd name="connsiteY48" fmla="*/ 731520 h 1043754"/>
                <a:gd name="connsiteX49" fmla="*/ 62446 w 263168"/>
                <a:gd name="connsiteY49" fmla="*/ 758283 h 1043754"/>
                <a:gd name="connsiteX50" fmla="*/ 40144 w 263168"/>
                <a:gd name="connsiteY50" fmla="*/ 793967 h 1043754"/>
                <a:gd name="connsiteX51" fmla="*/ 40144 w 263168"/>
                <a:gd name="connsiteY51" fmla="*/ 793967 h 1043754"/>
                <a:gd name="connsiteX52" fmla="*/ 31223 w 263168"/>
                <a:gd name="connsiteY52" fmla="*/ 847493 h 1043754"/>
                <a:gd name="connsiteX53" fmla="*/ 31223 w 263168"/>
                <a:gd name="connsiteY53" fmla="*/ 892098 h 1043754"/>
                <a:gd name="connsiteX54" fmla="*/ 53525 w 263168"/>
                <a:gd name="connsiteY54" fmla="*/ 972387 h 104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168" h="1043754">
                  <a:moveTo>
                    <a:pt x="53525" y="972387"/>
                  </a:moveTo>
                  <a:lnTo>
                    <a:pt x="111512" y="1043754"/>
                  </a:lnTo>
                  <a:lnTo>
                    <a:pt x="160577" y="1034833"/>
                  </a:lnTo>
                  <a:lnTo>
                    <a:pt x="236405" y="1043754"/>
                  </a:lnTo>
                  <a:lnTo>
                    <a:pt x="263168" y="1008070"/>
                  </a:lnTo>
                  <a:lnTo>
                    <a:pt x="245326" y="976847"/>
                  </a:lnTo>
                  <a:lnTo>
                    <a:pt x="231945" y="945624"/>
                  </a:lnTo>
                  <a:lnTo>
                    <a:pt x="223024" y="914400"/>
                  </a:lnTo>
                  <a:lnTo>
                    <a:pt x="205182" y="860874"/>
                  </a:lnTo>
                  <a:lnTo>
                    <a:pt x="191800" y="811809"/>
                  </a:lnTo>
                  <a:lnTo>
                    <a:pt x="187340" y="771665"/>
                  </a:lnTo>
                  <a:lnTo>
                    <a:pt x="187340" y="718139"/>
                  </a:lnTo>
                  <a:lnTo>
                    <a:pt x="187340" y="677994"/>
                  </a:lnTo>
                  <a:lnTo>
                    <a:pt x="196261" y="646771"/>
                  </a:lnTo>
                  <a:lnTo>
                    <a:pt x="214103" y="597706"/>
                  </a:lnTo>
                  <a:lnTo>
                    <a:pt x="227484" y="566482"/>
                  </a:lnTo>
                  <a:lnTo>
                    <a:pt x="254247" y="517417"/>
                  </a:lnTo>
                  <a:lnTo>
                    <a:pt x="258708" y="486193"/>
                  </a:lnTo>
                  <a:lnTo>
                    <a:pt x="240866" y="454970"/>
                  </a:lnTo>
                  <a:lnTo>
                    <a:pt x="218563" y="419286"/>
                  </a:lnTo>
                  <a:lnTo>
                    <a:pt x="173959" y="361300"/>
                  </a:lnTo>
                  <a:lnTo>
                    <a:pt x="160577" y="321155"/>
                  </a:lnTo>
                  <a:lnTo>
                    <a:pt x="151656" y="298853"/>
                  </a:lnTo>
                  <a:lnTo>
                    <a:pt x="124893" y="263169"/>
                  </a:lnTo>
                  <a:lnTo>
                    <a:pt x="102591" y="209643"/>
                  </a:lnTo>
                  <a:lnTo>
                    <a:pt x="84749" y="173959"/>
                  </a:lnTo>
                  <a:lnTo>
                    <a:pt x="57986" y="89210"/>
                  </a:lnTo>
                  <a:lnTo>
                    <a:pt x="49065" y="35684"/>
                  </a:lnTo>
                  <a:lnTo>
                    <a:pt x="31223" y="0"/>
                  </a:lnTo>
                  <a:lnTo>
                    <a:pt x="0" y="26763"/>
                  </a:lnTo>
                  <a:lnTo>
                    <a:pt x="8920" y="62447"/>
                  </a:lnTo>
                  <a:lnTo>
                    <a:pt x="22302" y="107052"/>
                  </a:lnTo>
                  <a:lnTo>
                    <a:pt x="57986" y="151657"/>
                  </a:lnTo>
                  <a:lnTo>
                    <a:pt x="75828" y="182880"/>
                  </a:lnTo>
                  <a:lnTo>
                    <a:pt x="98130" y="223025"/>
                  </a:lnTo>
                  <a:lnTo>
                    <a:pt x="111512" y="258708"/>
                  </a:lnTo>
                  <a:lnTo>
                    <a:pt x="129354" y="289932"/>
                  </a:lnTo>
                  <a:lnTo>
                    <a:pt x="142735" y="352379"/>
                  </a:lnTo>
                  <a:lnTo>
                    <a:pt x="151656" y="392523"/>
                  </a:lnTo>
                  <a:lnTo>
                    <a:pt x="165038" y="428207"/>
                  </a:lnTo>
                  <a:lnTo>
                    <a:pt x="160577" y="468351"/>
                  </a:lnTo>
                  <a:lnTo>
                    <a:pt x="160577" y="495114"/>
                  </a:lnTo>
                  <a:lnTo>
                    <a:pt x="160577" y="495114"/>
                  </a:lnTo>
                  <a:lnTo>
                    <a:pt x="151656" y="557561"/>
                  </a:lnTo>
                  <a:lnTo>
                    <a:pt x="151656" y="602166"/>
                  </a:lnTo>
                  <a:lnTo>
                    <a:pt x="151656" y="602166"/>
                  </a:lnTo>
                  <a:lnTo>
                    <a:pt x="120433" y="651231"/>
                  </a:lnTo>
                  <a:lnTo>
                    <a:pt x="102591" y="682455"/>
                  </a:lnTo>
                  <a:lnTo>
                    <a:pt x="80288" y="731520"/>
                  </a:lnTo>
                  <a:lnTo>
                    <a:pt x="62446" y="758283"/>
                  </a:lnTo>
                  <a:lnTo>
                    <a:pt x="40144" y="793967"/>
                  </a:lnTo>
                  <a:lnTo>
                    <a:pt x="40144" y="793967"/>
                  </a:lnTo>
                  <a:lnTo>
                    <a:pt x="31223" y="847493"/>
                  </a:lnTo>
                  <a:lnTo>
                    <a:pt x="31223" y="892098"/>
                  </a:lnTo>
                  <a:lnTo>
                    <a:pt x="53525" y="972387"/>
                  </a:lnTo>
                  <a:close/>
                </a:path>
              </a:pathLst>
            </a:custGeom>
            <a:solidFill>
              <a:srgbClr val="E3E82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grpSp>
      <p:pic>
        <p:nvPicPr>
          <p:cNvPr id="3" name="Picture 2">
            <a:extLst>
              <a:ext uri="{FF2B5EF4-FFF2-40B4-BE49-F238E27FC236}">
                <a16:creationId xmlns:a16="http://schemas.microsoft.com/office/drawing/2014/main" id="{872FEAA9-AEC5-40AB-93B2-F2362BCC027B}"/>
              </a:ext>
            </a:extLst>
          </p:cNvPr>
          <p:cNvPicPr>
            <a:picLocks noChangeAspect="1"/>
          </p:cNvPicPr>
          <p:nvPr/>
        </p:nvPicPr>
        <p:blipFill>
          <a:blip r:embed="rId7"/>
          <a:stretch>
            <a:fillRect/>
          </a:stretch>
        </p:blipFill>
        <p:spPr>
          <a:xfrm>
            <a:off x="3015659" y="4024901"/>
            <a:ext cx="5436965" cy="2665831"/>
          </a:xfrm>
          <a:prstGeom prst="rect">
            <a:avLst/>
          </a:prstGeom>
        </p:spPr>
      </p:pic>
      <p:pic>
        <p:nvPicPr>
          <p:cNvPr id="4" name="Picture 3">
            <a:extLst>
              <a:ext uri="{FF2B5EF4-FFF2-40B4-BE49-F238E27FC236}">
                <a16:creationId xmlns:a16="http://schemas.microsoft.com/office/drawing/2014/main" id="{434A0332-A542-4C2C-B772-BEE1179634E4}"/>
              </a:ext>
            </a:extLst>
          </p:cNvPr>
          <p:cNvPicPr>
            <a:picLocks noChangeAspect="1"/>
          </p:cNvPicPr>
          <p:nvPr/>
        </p:nvPicPr>
        <p:blipFill>
          <a:blip r:embed="rId8"/>
          <a:stretch>
            <a:fillRect/>
          </a:stretch>
        </p:blipFill>
        <p:spPr>
          <a:xfrm>
            <a:off x="7924630" y="0"/>
            <a:ext cx="1219370" cy="1724266"/>
          </a:xfrm>
          <a:prstGeom prst="rect">
            <a:avLst/>
          </a:prstGeom>
        </p:spPr>
      </p:pic>
    </p:spTree>
    <p:extLst>
      <p:ext uri="{BB962C8B-B14F-4D97-AF65-F5344CB8AC3E}">
        <p14:creationId xmlns:p14="http://schemas.microsoft.com/office/powerpoint/2010/main" val="3540586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C76FFE-F6C9-4CE9-8779-B8D87D5BB66F}"/>
              </a:ext>
            </a:extLst>
          </p:cNvPr>
          <p:cNvSpPr>
            <a:spLocks noGrp="1"/>
          </p:cNvSpPr>
          <p:nvPr>
            <p:ph type="ctrTitle"/>
          </p:nvPr>
        </p:nvSpPr>
        <p:spPr/>
        <p:txBody>
          <a:bodyPr/>
          <a:lstStyle/>
          <a:p>
            <a:r>
              <a:rPr lang="en-US" dirty="0"/>
              <a:t>Break or the End</a:t>
            </a:r>
          </a:p>
        </p:txBody>
      </p:sp>
      <p:sp>
        <p:nvSpPr>
          <p:cNvPr id="8" name="Subtitle 7">
            <a:extLst>
              <a:ext uri="{FF2B5EF4-FFF2-40B4-BE49-F238E27FC236}">
                <a16:creationId xmlns:a16="http://schemas.microsoft.com/office/drawing/2014/main" id="{DC314303-26DF-4E1D-B379-4E9AEE77B55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886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links</a:t>
            </a:r>
          </a:p>
        </p:txBody>
      </p:sp>
      <p:sp>
        <p:nvSpPr>
          <p:cNvPr id="3" name="Content Placeholder 2"/>
          <p:cNvSpPr>
            <a:spLocks noGrp="1"/>
          </p:cNvSpPr>
          <p:nvPr>
            <p:ph idx="1"/>
          </p:nvPr>
        </p:nvSpPr>
        <p:spPr/>
        <p:txBody>
          <a:bodyPr>
            <a:normAutofit fontScale="92500" lnSpcReduction="10000"/>
          </a:bodyPr>
          <a:lstStyle/>
          <a:p>
            <a:r>
              <a:rPr lang="en-US" dirty="0"/>
              <a:t>SPM</a:t>
            </a:r>
          </a:p>
          <a:p>
            <a:pPr lvl="1"/>
            <a:r>
              <a:rPr lang="en-US" dirty="0">
                <a:hlinkClick r:id="rId2"/>
              </a:rPr>
              <a:t>http://www.fil.ion.ucl.ac.uk/spm/doc/</a:t>
            </a:r>
          </a:p>
          <a:p>
            <a:pPr lvl="1"/>
            <a:r>
              <a:rPr lang="en-US" dirty="0">
                <a:hlinkClick r:id="rId2"/>
              </a:rPr>
              <a:t>http://imaging.mrc-cbu.cam.ac.uk/imaging/SpmMiniCourse</a:t>
            </a:r>
            <a:endParaRPr lang="en-US" dirty="0"/>
          </a:p>
          <a:p>
            <a:r>
              <a:rPr lang="en-US" dirty="0"/>
              <a:t>FS-FAST</a:t>
            </a:r>
          </a:p>
          <a:p>
            <a:pPr lvl="1"/>
            <a:r>
              <a:rPr lang="en-US" dirty="0">
                <a:hlinkClick r:id="rId3"/>
              </a:rPr>
              <a:t>https://surfer.nmr.mgh.harvard.edu/fswiki/FsFastTutorialV5.1</a:t>
            </a:r>
            <a:endParaRPr lang="en-US" dirty="0"/>
          </a:p>
          <a:p>
            <a:pPr lvl="1"/>
            <a:r>
              <a:rPr lang="en-US" u="sng" dirty="0">
                <a:hlinkClick r:id="rId4"/>
              </a:rPr>
              <a:t>https://surfer.nmr.mgh.harvard.edu/pub/docs/fsfast.april2011.ppt</a:t>
            </a:r>
            <a:r>
              <a:rPr lang="en-US" u="sng" dirty="0"/>
              <a:t> (Doug’s FS-FAST lecture slides)</a:t>
            </a:r>
          </a:p>
          <a:p>
            <a:pPr lvl="1"/>
            <a:r>
              <a:rPr lang="en-US" dirty="0">
                <a:hlinkClick r:id="rId5"/>
              </a:rPr>
              <a:t>https://www.youtube.com/watch?v=Q1RoThGmuxk</a:t>
            </a:r>
            <a:r>
              <a:rPr lang="en-US" dirty="0"/>
              <a:t> </a:t>
            </a:r>
          </a:p>
        </p:txBody>
      </p:sp>
    </p:spTree>
    <p:extLst>
      <p:ext uri="{BB962C8B-B14F-4D97-AF65-F5344CB8AC3E}">
        <p14:creationId xmlns:p14="http://schemas.microsoft.com/office/powerpoint/2010/main" val="1715662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steps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213635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373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1" r="71043"/>
          <a:stretch/>
        </p:blipFill>
        <p:spPr>
          <a:xfrm>
            <a:off x="4372997" y="3905380"/>
            <a:ext cx="1440000" cy="2216693"/>
          </a:xfrm>
          <a:prstGeom prst="rect">
            <a:avLst/>
          </a:prstGeom>
        </p:spPr>
      </p:pic>
      <p:sp>
        <p:nvSpPr>
          <p:cNvPr id="2" name="Title 1"/>
          <p:cNvSpPr>
            <a:spLocks noGrp="1"/>
          </p:cNvSpPr>
          <p:nvPr>
            <p:ph type="title"/>
          </p:nvPr>
        </p:nvSpPr>
        <p:spPr/>
        <p:txBody>
          <a:bodyPr>
            <a:normAutofit fontScale="90000"/>
          </a:bodyPr>
          <a:lstStyle/>
          <a:p>
            <a:r>
              <a:rPr lang="en-US" dirty="0"/>
              <a:t>Different software, different philosophies</a:t>
            </a:r>
          </a:p>
        </p:txBody>
      </p:sp>
      <p:pic>
        <p:nvPicPr>
          <p:cNvPr id="4" name="Picture 3"/>
          <p:cNvPicPr>
            <a:picLocks noChangeAspect="1"/>
          </p:cNvPicPr>
          <p:nvPr/>
        </p:nvPicPr>
        <p:blipFill rotWithShape="1">
          <a:blip r:embed="rId4"/>
          <a:srcRect l="20247" r="20219" b="42805"/>
          <a:stretch/>
        </p:blipFill>
        <p:spPr>
          <a:xfrm>
            <a:off x="217061" y="2100342"/>
            <a:ext cx="1800000" cy="389959"/>
          </a:xfrm>
          <a:prstGeom prst="rect">
            <a:avLst/>
          </a:prstGeom>
        </p:spPr>
      </p:pic>
      <p:pic>
        <p:nvPicPr>
          <p:cNvPr id="5" name="Picture 4"/>
          <p:cNvPicPr>
            <a:picLocks noChangeAspect="1"/>
          </p:cNvPicPr>
          <p:nvPr/>
        </p:nvPicPr>
        <p:blipFill>
          <a:blip r:embed="rId5"/>
          <a:stretch>
            <a:fillRect/>
          </a:stretch>
        </p:blipFill>
        <p:spPr>
          <a:xfrm>
            <a:off x="217061" y="5008019"/>
            <a:ext cx="1440000" cy="1050492"/>
          </a:xfrm>
          <a:prstGeom prst="rect">
            <a:avLst/>
          </a:prstGeom>
        </p:spPr>
      </p:pic>
      <p:pic>
        <p:nvPicPr>
          <p:cNvPr id="6" name="Picture 5"/>
          <p:cNvPicPr>
            <a:picLocks noChangeAspect="1"/>
          </p:cNvPicPr>
          <p:nvPr/>
        </p:nvPicPr>
        <p:blipFill>
          <a:blip r:embed="rId6"/>
          <a:stretch>
            <a:fillRect/>
          </a:stretch>
        </p:blipFill>
        <p:spPr>
          <a:xfrm>
            <a:off x="5812997" y="4181313"/>
            <a:ext cx="3096000" cy="1228165"/>
          </a:xfrm>
          <a:prstGeom prst="rect">
            <a:avLst/>
          </a:prstGeom>
        </p:spPr>
      </p:pic>
      <p:sp>
        <p:nvSpPr>
          <p:cNvPr id="8" name="Rectangle 7"/>
          <p:cNvSpPr/>
          <p:nvPr/>
        </p:nvSpPr>
        <p:spPr>
          <a:xfrm>
            <a:off x="217061" y="6011479"/>
            <a:ext cx="3496908" cy="369332"/>
          </a:xfrm>
          <a:prstGeom prst="rect">
            <a:avLst/>
          </a:prstGeom>
        </p:spPr>
        <p:txBody>
          <a:bodyPr wrap="none">
            <a:spAutoFit/>
          </a:bodyPr>
          <a:lstStyle/>
          <a:p>
            <a:r>
              <a:rPr lang="en-US" dirty="0"/>
              <a:t>http://</a:t>
            </a:r>
            <a:r>
              <a:rPr lang="en-US" dirty="0" err="1"/>
              <a:t>fsl.fmrib.ox.ac.uk</a:t>
            </a:r>
            <a:r>
              <a:rPr lang="en-US" dirty="0"/>
              <a:t>/</a:t>
            </a:r>
            <a:r>
              <a:rPr lang="en-US" dirty="0" err="1"/>
              <a:t>fsl</a:t>
            </a:r>
            <a:r>
              <a:rPr lang="en-US" dirty="0"/>
              <a:t>/</a:t>
            </a:r>
            <a:r>
              <a:rPr lang="en-US" dirty="0" err="1"/>
              <a:t>fslwiki</a:t>
            </a:r>
            <a:r>
              <a:rPr lang="en-US" dirty="0"/>
              <a:t>/</a:t>
            </a:r>
          </a:p>
        </p:txBody>
      </p:sp>
      <p:sp>
        <p:nvSpPr>
          <p:cNvPr id="9" name="Rectangle 8"/>
          <p:cNvSpPr/>
          <p:nvPr/>
        </p:nvSpPr>
        <p:spPr>
          <a:xfrm>
            <a:off x="217061" y="2490301"/>
            <a:ext cx="3352200" cy="369332"/>
          </a:xfrm>
          <a:prstGeom prst="rect">
            <a:avLst/>
          </a:prstGeom>
        </p:spPr>
        <p:txBody>
          <a:bodyPr wrap="none">
            <a:spAutoFit/>
          </a:bodyPr>
          <a:lstStyle/>
          <a:p>
            <a:r>
              <a:rPr lang="en-US" dirty="0"/>
              <a:t>http://</a:t>
            </a:r>
            <a:r>
              <a:rPr lang="en-US" dirty="0" err="1"/>
              <a:t>www.fil.ion.ucl.ac.uk</a:t>
            </a:r>
            <a:r>
              <a:rPr lang="en-US" dirty="0"/>
              <a:t>/</a:t>
            </a:r>
            <a:r>
              <a:rPr lang="en-US" dirty="0" err="1"/>
              <a:t>spm</a:t>
            </a:r>
            <a:r>
              <a:rPr lang="en-US" dirty="0"/>
              <a:t>/</a:t>
            </a:r>
          </a:p>
        </p:txBody>
      </p:sp>
      <p:pic>
        <p:nvPicPr>
          <p:cNvPr id="3" name="Picture 2"/>
          <p:cNvPicPr>
            <a:picLocks noChangeAspect="1"/>
          </p:cNvPicPr>
          <p:nvPr/>
        </p:nvPicPr>
        <p:blipFill>
          <a:blip r:embed="rId7"/>
          <a:stretch>
            <a:fillRect/>
          </a:stretch>
        </p:blipFill>
        <p:spPr>
          <a:xfrm>
            <a:off x="5812997" y="5433938"/>
            <a:ext cx="3096000" cy="577541"/>
          </a:xfrm>
          <a:prstGeom prst="rect">
            <a:avLst/>
          </a:prstGeom>
        </p:spPr>
      </p:pic>
      <p:sp>
        <p:nvSpPr>
          <p:cNvPr id="7" name="Rectangle 6"/>
          <p:cNvSpPr/>
          <p:nvPr/>
        </p:nvSpPr>
        <p:spPr>
          <a:xfrm>
            <a:off x="4372997" y="6087876"/>
            <a:ext cx="5246169" cy="369332"/>
          </a:xfrm>
          <a:prstGeom prst="rect">
            <a:avLst/>
          </a:prstGeom>
        </p:spPr>
        <p:txBody>
          <a:bodyPr wrap="square">
            <a:spAutoFit/>
          </a:bodyPr>
          <a:lstStyle/>
          <a:p>
            <a:r>
              <a:rPr lang="en-US" dirty="0"/>
              <a:t>https://</a:t>
            </a:r>
            <a:r>
              <a:rPr lang="en-US" dirty="0" err="1"/>
              <a:t>surfer.nmr.mgh.harvard.edu</a:t>
            </a:r>
            <a:r>
              <a:rPr lang="en-US" dirty="0"/>
              <a:t>/</a:t>
            </a:r>
            <a:r>
              <a:rPr lang="en-US" dirty="0" err="1"/>
              <a:t>fswiki</a:t>
            </a:r>
            <a:r>
              <a:rPr lang="en-US" dirty="0"/>
              <a:t>/</a:t>
            </a:r>
            <a:r>
              <a:rPr lang="en-US" dirty="0" err="1"/>
              <a:t>FsFast</a:t>
            </a:r>
            <a:endParaRPr lang="en-US" dirty="0"/>
          </a:p>
        </p:txBody>
      </p:sp>
      <p:pic>
        <p:nvPicPr>
          <p:cNvPr id="11" name="Picture 10"/>
          <p:cNvPicPr>
            <a:picLocks noChangeAspect="1"/>
          </p:cNvPicPr>
          <p:nvPr/>
        </p:nvPicPr>
        <p:blipFill>
          <a:blip r:embed="rId8"/>
          <a:stretch>
            <a:fillRect/>
          </a:stretch>
        </p:blipFill>
        <p:spPr>
          <a:xfrm>
            <a:off x="217061" y="3191207"/>
            <a:ext cx="1080000" cy="1045532"/>
          </a:xfrm>
          <a:prstGeom prst="rect">
            <a:avLst/>
          </a:prstGeom>
        </p:spPr>
      </p:pic>
      <p:sp>
        <p:nvSpPr>
          <p:cNvPr id="12" name="Rectangle 11"/>
          <p:cNvSpPr/>
          <p:nvPr/>
        </p:nvSpPr>
        <p:spPr>
          <a:xfrm>
            <a:off x="217061" y="4236739"/>
            <a:ext cx="2993127" cy="369332"/>
          </a:xfrm>
          <a:prstGeom prst="rect">
            <a:avLst/>
          </a:prstGeom>
        </p:spPr>
        <p:txBody>
          <a:bodyPr wrap="none">
            <a:spAutoFit/>
          </a:bodyPr>
          <a:lstStyle/>
          <a:p>
            <a:r>
              <a:rPr lang="en-US" dirty="0"/>
              <a:t>http://</a:t>
            </a:r>
            <a:r>
              <a:rPr lang="en-US" dirty="0" err="1"/>
              <a:t>afni.nimh.nih.gov</a:t>
            </a:r>
            <a:r>
              <a:rPr lang="en-US" dirty="0"/>
              <a:t>/</a:t>
            </a:r>
            <a:r>
              <a:rPr lang="en-US" dirty="0" err="1"/>
              <a:t>afni</a:t>
            </a:r>
            <a:r>
              <a:rPr lang="en-US" dirty="0"/>
              <a:t>/</a:t>
            </a:r>
          </a:p>
        </p:txBody>
      </p:sp>
      <p:sp>
        <p:nvSpPr>
          <p:cNvPr id="13" name="TextBox 12"/>
          <p:cNvSpPr txBox="1"/>
          <p:nvPr/>
        </p:nvSpPr>
        <p:spPr>
          <a:xfrm>
            <a:off x="4445673" y="3655183"/>
            <a:ext cx="1290588" cy="369332"/>
          </a:xfrm>
          <a:prstGeom prst="rect">
            <a:avLst/>
          </a:prstGeom>
          <a:noFill/>
        </p:spPr>
        <p:txBody>
          <a:bodyPr wrap="none" rtlCol="0">
            <a:spAutoFit/>
          </a:bodyPr>
          <a:lstStyle/>
          <a:p>
            <a:r>
              <a:rPr lang="en-US" dirty="0"/>
              <a:t>Doug </a:t>
            </a:r>
            <a:r>
              <a:rPr lang="en-US" dirty="0" err="1"/>
              <a:t>Greve</a:t>
            </a:r>
            <a:endParaRPr lang="en-US" dirty="0"/>
          </a:p>
        </p:txBody>
      </p:sp>
      <p:sp>
        <p:nvSpPr>
          <p:cNvPr id="14" name="Rectangle 13"/>
          <p:cNvSpPr/>
          <p:nvPr/>
        </p:nvSpPr>
        <p:spPr>
          <a:xfrm>
            <a:off x="4945415" y="3152917"/>
            <a:ext cx="4198585" cy="369332"/>
          </a:xfrm>
          <a:prstGeom prst="rect">
            <a:avLst/>
          </a:prstGeom>
        </p:spPr>
        <p:txBody>
          <a:bodyPr wrap="none">
            <a:spAutoFit/>
          </a:bodyPr>
          <a:lstStyle/>
          <a:p>
            <a:r>
              <a:rPr lang="en-US" dirty="0"/>
              <a:t>https://</a:t>
            </a:r>
            <a:r>
              <a:rPr lang="en-US" dirty="0" err="1"/>
              <a:t>github.com</a:t>
            </a:r>
            <a:r>
              <a:rPr lang="en-US" dirty="0"/>
              <a:t>/</a:t>
            </a:r>
            <a:r>
              <a:rPr lang="en-US" dirty="0" err="1"/>
              <a:t>wanderine</a:t>
            </a:r>
            <a:r>
              <a:rPr lang="en-US" dirty="0"/>
              <a:t>/BROCCOLI/</a:t>
            </a:r>
          </a:p>
        </p:txBody>
      </p:sp>
      <p:pic>
        <p:nvPicPr>
          <p:cNvPr id="20" name="Picture 19"/>
          <p:cNvPicPr>
            <a:picLocks noChangeAspect="1"/>
          </p:cNvPicPr>
          <p:nvPr/>
        </p:nvPicPr>
        <p:blipFill rotWithShape="1">
          <a:blip r:embed="rId9"/>
          <a:srcRect t="1" r="7429" b="9670"/>
          <a:stretch/>
        </p:blipFill>
        <p:spPr>
          <a:xfrm>
            <a:off x="6153537" y="1245106"/>
            <a:ext cx="1666275" cy="2035930"/>
          </a:xfrm>
          <a:prstGeom prst="rect">
            <a:avLst/>
          </a:prstGeom>
        </p:spPr>
      </p:pic>
      <p:sp>
        <p:nvSpPr>
          <p:cNvPr id="21" name="TextBox 20"/>
          <p:cNvSpPr txBox="1"/>
          <p:nvPr/>
        </p:nvSpPr>
        <p:spPr>
          <a:xfrm>
            <a:off x="1541234" y="3525570"/>
            <a:ext cx="1197764" cy="369332"/>
          </a:xfrm>
          <a:prstGeom prst="rect">
            <a:avLst/>
          </a:prstGeom>
          <a:noFill/>
        </p:spPr>
        <p:txBody>
          <a:bodyPr wrap="none" rtlCol="0">
            <a:spAutoFit/>
          </a:bodyPr>
          <a:lstStyle/>
          <a:p>
            <a:r>
              <a:rPr lang="en-US" dirty="0"/>
              <a:t>Since 1994</a:t>
            </a:r>
          </a:p>
        </p:txBody>
      </p:sp>
      <p:sp>
        <p:nvSpPr>
          <p:cNvPr id="22" name="Rectangle 21"/>
          <p:cNvSpPr/>
          <p:nvPr/>
        </p:nvSpPr>
        <p:spPr>
          <a:xfrm>
            <a:off x="1690739" y="5275274"/>
            <a:ext cx="1197601" cy="369332"/>
          </a:xfrm>
          <a:prstGeom prst="rect">
            <a:avLst/>
          </a:prstGeom>
        </p:spPr>
        <p:txBody>
          <a:bodyPr wrap="none">
            <a:spAutoFit/>
          </a:bodyPr>
          <a:lstStyle/>
          <a:p>
            <a:r>
              <a:rPr lang="en-US" dirty="0"/>
              <a:t>Since 2000</a:t>
            </a:r>
          </a:p>
        </p:txBody>
      </p:sp>
      <p:sp>
        <p:nvSpPr>
          <p:cNvPr id="23" name="TextBox 22"/>
          <p:cNvSpPr txBox="1"/>
          <p:nvPr/>
        </p:nvSpPr>
        <p:spPr>
          <a:xfrm>
            <a:off x="2151875" y="2124161"/>
            <a:ext cx="1197764" cy="369332"/>
          </a:xfrm>
          <a:prstGeom prst="rect">
            <a:avLst/>
          </a:prstGeom>
          <a:noFill/>
        </p:spPr>
        <p:txBody>
          <a:bodyPr wrap="none" rtlCol="0">
            <a:spAutoFit/>
          </a:bodyPr>
          <a:lstStyle/>
          <a:p>
            <a:r>
              <a:rPr lang="en-US" dirty="0"/>
              <a:t>Since 1994</a:t>
            </a:r>
          </a:p>
        </p:txBody>
      </p:sp>
    </p:spTree>
    <p:extLst>
      <p:ext uri="{BB962C8B-B14F-4D97-AF65-F5344CB8AC3E}">
        <p14:creationId xmlns:p14="http://schemas.microsoft.com/office/powerpoint/2010/main" val="188884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rcRect t="-5666" b="-5666"/>
          <a:stretch>
            <a:fillRect/>
          </a:stretch>
        </p:blipFill>
        <p:spPr/>
      </p:pic>
      <p:pic>
        <p:nvPicPr>
          <p:cNvPr id="3" name="Content Placeholder 2"/>
          <p:cNvPicPr>
            <a:picLocks noGrp="1" noChangeAspect="1"/>
          </p:cNvPicPr>
          <p:nvPr>
            <p:ph sz="half" idx="1"/>
          </p:nvPr>
        </p:nvPicPr>
        <p:blipFill>
          <a:blip r:embed="rId4"/>
          <a:srcRect t="-20858" b="-20858"/>
          <a:stretch>
            <a:fillRect/>
          </a:stretch>
        </p:blipFill>
        <p:spPr/>
      </p:pic>
      <p:sp>
        <p:nvSpPr>
          <p:cNvPr id="4" name="Title 3"/>
          <p:cNvSpPr>
            <a:spLocks noGrp="1"/>
          </p:cNvSpPr>
          <p:nvPr>
            <p:ph type="title"/>
          </p:nvPr>
        </p:nvSpPr>
        <p:spPr/>
        <p:txBody>
          <a:bodyPr/>
          <a:lstStyle/>
          <a:p>
            <a:r>
              <a:rPr lang="en-US" dirty="0"/>
              <a:t>SPM vs. FS-FAST</a:t>
            </a:r>
          </a:p>
        </p:txBody>
      </p:sp>
      <p:pic>
        <p:nvPicPr>
          <p:cNvPr id="10" name="Picture 9"/>
          <p:cNvPicPr>
            <a:picLocks noChangeAspect="1"/>
          </p:cNvPicPr>
          <p:nvPr/>
        </p:nvPicPr>
        <p:blipFill rotWithShape="1">
          <a:blip r:embed="rId5"/>
          <a:srcRect l="20247" r="20219" b="42805"/>
          <a:stretch/>
        </p:blipFill>
        <p:spPr>
          <a:xfrm>
            <a:off x="635443" y="5646892"/>
            <a:ext cx="3600000" cy="779918"/>
          </a:xfrm>
          <a:prstGeom prst="rect">
            <a:avLst/>
          </a:prstGeom>
        </p:spPr>
      </p:pic>
      <p:grpSp>
        <p:nvGrpSpPr>
          <p:cNvPr id="8" name="Group 7"/>
          <p:cNvGrpSpPr>
            <a:grpSpLocks noChangeAspect="1"/>
          </p:cNvGrpSpPr>
          <p:nvPr/>
        </p:nvGrpSpPr>
        <p:grpSpPr>
          <a:xfrm>
            <a:off x="4799917" y="4784160"/>
            <a:ext cx="3600000" cy="1759280"/>
            <a:chOff x="4394203" y="4537186"/>
            <a:chExt cx="4536000" cy="2216693"/>
          </a:xfrm>
        </p:grpSpPr>
        <p:pic>
          <p:nvPicPr>
            <p:cNvPr id="13" name="Picture 12"/>
            <p:cNvPicPr>
              <a:picLocks noChangeAspect="1"/>
            </p:cNvPicPr>
            <p:nvPr/>
          </p:nvPicPr>
          <p:blipFill rotWithShape="1">
            <a:blip r:embed="rId6"/>
            <a:srcRect l="1" r="71043"/>
            <a:stretch/>
          </p:blipFill>
          <p:spPr>
            <a:xfrm>
              <a:off x="4394203" y="4537186"/>
              <a:ext cx="1440000" cy="2216693"/>
            </a:xfrm>
            <a:prstGeom prst="rect">
              <a:avLst/>
            </a:prstGeom>
          </p:spPr>
        </p:pic>
        <p:pic>
          <p:nvPicPr>
            <p:cNvPr id="14" name="Picture 13"/>
            <p:cNvPicPr>
              <a:picLocks noChangeAspect="1"/>
            </p:cNvPicPr>
            <p:nvPr/>
          </p:nvPicPr>
          <p:blipFill>
            <a:blip r:embed="rId7"/>
            <a:stretch>
              <a:fillRect/>
            </a:stretch>
          </p:blipFill>
          <p:spPr>
            <a:xfrm>
              <a:off x="5834203" y="4813119"/>
              <a:ext cx="3096000" cy="1228165"/>
            </a:xfrm>
            <a:prstGeom prst="rect">
              <a:avLst/>
            </a:prstGeom>
          </p:spPr>
        </p:pic>
        <p:pic>
          <p:nvPicPr>
            <p:cNvPr id="15" name="Picture 14"/>
            <p:cNvPicPr>
              <a:picLocks noChangeAspect="1"/>
            </p:cNvPicPr>
            <p:nvPr/>
          </p:nvPicPr>
          <p:blipFill>
            <a:blip r:embed="rId8"/>
            <a:stretch>
              <a:fillRect/>
            </a:stretch>
          </p:blipFill>
          <p:spPr>
            <a:xfrm>
              <a:off x="5834203" y="6065744"/>
              <a:ext cx="3096000" cy="577541"/>
            </a:xfrm>
            <a:prstGeom prst="rect">
              <a:avLst/>
            </a:prstGeom>
          </p:spPr>
        </p:pic>
      </p:grpSp>
      <p:sp>
        <p:nvSpPr>
          <p:cNvPr id="16" name="TextBox 15"/>
          <p:cNvSpPr txBox="1"/>
          <p:nvPr/>
        </p:nvSpPr>
        <p:spPr>
          <a:xfrm>
            <a:off x="4764245" y="6435933"/>
            <a:ext cx="1290588" cy="369332"/>
          </a:xfrm>
          <a:prstGeom prst="rect">
            <a:avLst/>
          </a:prstGeom>
          <a:noFill/>
        </p:spPr>
        <p:txBody>
          <a:bodyPr wrap="none" rtlCol="0">
            <a:spAutoFit/>
          </a:bodyPr>
          <a:lstStyle/>
          <a:p>
            <a:r>
              <a:rPr lang="en-US" dirty="0"/>
              <a:t>Doug </a:t>
            </a:r>
            <a:r>
              <a:rPr lang="en-US" dirty="0" err="1"/>
              <a:t>Greve</a:t>
            </a:r>
            <a:endParaRPr lang="en-US" dirty="0"/>
          </a:p>
        </p:txBody>
      </p:sp>
    </p:spTree>
    <p:extLst>
      <p:ext uri="{BB962C8B-B14F-4D97-AF65-F5344CB8AC3E}">
        <p14:creationId xmlns:p14="http://schemas.microsoft.com/office/powerpoint/2010/main" val="140782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3" name="Content Placeholder 2"/>
          <p:cNvSpPr>
            <a:spLocks noGrp="1"/>
          </p:cNvSpPr>
          <p:nvPr>
            <p:ph idx="1"/>
          </p:nvPr>
        </p:nvSpPr>
        <p:spPr/>
        <p:txBody>
          <a:bodyPr>
            <a:normAutofit/>
          </a:bodyPr>
          <a:lstStyle/>
          <a:p>
            <a:r>
              <a:rPr lang="en-US" dirty="0"/>
              <a:t>GUI and usage</a:t>
            </a:r>
          </a:p>
          <a:p>
            <a:r>
              <a:rPr lang="en-US" dirty="0"/>
              <a:t>Philosophies</a:t>
            </a:r>
          </a:p>
          <a:p>
            <a:r>
              <a:rPr lang="en-US" dirty="0"/>
              <a:t>Preprocessing</a:t>
            </a:r>
          </a:p>
          <a:p>
            <a:r>
              <a:rPr lang="en-US" dirty="0"/>
              <a:t>First-level and group analysis</a:t>
            </a:r>
          </a:p>
          <a:p>
            <a:r>
              <a:rPr lang="en-US" dirty="0"/>
              <a:t>Bonus: functional connectivity</a:t>
            </a:r>
          </a:p>
        </p:txBody>
      </p:sp>
    </p:spTree>
    <p:extLst>
      <p:ext uri="{BB962C8B-B14F-4D97-AF65-F5344CB8AC3E}">
        <p14:creationId xmlns:p14="http://schemas.microsoft.com/office/powerpoint/2010/main" val="3320917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3348</Words>
  <Application>Microsoft Office PowerPoint</Application>
  <PresentationFormat>Bildschirmpräsentation (4:3)</PresentationFormat>
  <Paragraphs>394</Paragraphs>
  <Slides>52</Slides>
  <Notes>28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52</vt:i4>
      </vt:variant>
    </vt:vector>
  </HeadingPairs>
  <TitlesOfParts>
    <vt:vector size="57" baseType="lpstr">
      <vt:lpstr>MS PGothic</vt:lpstr>
      <vt:lpstr>MS PGothic</vt:lpstr>
      <vt:lpstr>Arial</vt:lpstr>
      <vt:lpstr>Calibri</vt:lpstr>
      <vt:lpstr>Office Theme</vt:lpstr>
      <vt:lpstr>fMRI preprocessing: past and present</vt:lpstr>
      <vt:lpstr>Content</vt:lpstr>
      <vt:lpstr>A typical experiment</vt:lpstr>
      <vt:lpstr>A typical research question</vt:lpstr>
      <vt:lpstr>4D functional dataset</vt:lpstr>
      <vt:lpstr>Analysis steps</vt:lpstr>
      <vt:lpstr>Different software, different philosophies</vt:lpstr>
      <vt:lpstr>SPM vs. FS-FAST</vt:lpstr>
      <vt:lpstr>SPM vs. FS-FAST</vt:lpstr>
      <vt:lpstr>Typical fMRI preprocessing stream</vt:lpstr>
      <vt:lpstr>Typical fMRI preprocessing stream</vt:lpstr>
      <vt:lpstr>Motion correction</vt:lpstr>
      <vt:lpstr>Motion correction</vt:lpstr>
      <vt:lpstr>Slice-time correction</vt:lpstr>
      <vt:lpstr>Slice-time correction</vt:lpstr>
      <vt:lpstr>Slice time correction: before or after motion correction?</vt:lpstr>
      <vt:lpstr>SPM vs. FS-FAST</vt:lpstr>
      <vt:lpstr>Slice-time correction</vt:lpstr>
      <vt:lpstr>Slice-time correction for  simultaneous multislice acquisition (SMS)</vt:lpstr>
      <vt:lpstr>SPM vs. FS-FAST</vt:lpstr>
      <vt:lpstr>Example</vt:lpstr>
      <vt:lpstr>Typical fMRI preprocessing stream</vt:lpstr>
      <vt:lpstr>Susceptibility distortions</vt:lpstr>
      <vt:lpstr>Estimate the deformation field</vt:lpstr>
      <vt:lpstr>Apply the deformation field</vt:lpstr>
      <vt:lpstr>Typical fMRI preprocessing stream</vt:lpstr>
      <vt:lpstr>Co-registration</vt:lpstr>
      <vt:lpstr>SPM: Mutual information maximization</vt:lpstr>
      <vt:lpstr>FS-FAST: boundary-based registration</vt:lpstr>
      <vt:lpstr>Typical fMRI preprocessing stream</vt:lpstr>
      <vt:lpstr>“Normalization” to common space</vt:lpstr>
      <vt:lpstr>Templates &amp; coordinate systems</vt:lpstr>
      <vt:lpstr>Rigid transform</vt:lpstr>
      <vt:lpstr>Affine transform</vt:lpstr>
      <vt:lpstr>Nonlinear transform</vt:lpstr>
      <vt:lpstr>Normalization is usually done using a structural scan</vt:lpstr>
      <vt:lpstr>SPM: unified segmentation</vt:lpstr>
      <vt:lpstr>FS-FAST: surface-based registration</vt:lpstr>
      <vt:lpstr>FS-FAST</vt:lpstr>
      <vt:lpstr>Typical fMRI preprocessing stream</vt:lpstr>
      <vt:lpstr>Spatial smoothing</vt:lpstr>
      <vt:lpstr>PowerPoint-Präsentation</vt:lpstr>
      <vt:lpstr>Spatial smoothing</vt:lpstr>
      <vt:lpstr>Volume- vs. Surface-based smoothing</vt:lpstr>
      <vt:lpstr>FS-FAST</vt:lpstr>
      <vt:lpstr>In the 21st century…</vt:lpstr>
      <vt:lpstr>PowerPoint-Präsentation</vt:lpstr>
      <vt:lpstr>fMRIprep</vt:lpstr>
      <vt:lpstr>Example I</vt:lpstr>
      <vt:lpstr>Example II</vt:lpstr>
      <vt:lpstr>Break or the End</vt:lpstr>
      <vt:lpstr>Useful links</vt:lpstr>
    </vt:vector>
  </TitlesOfParts>
  <Company>CIN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fMRI</dc:title>
  <dc:creator>Natalia Zaretskaya</dc:creator>
  <cp:lastModifiedBy>Zaretskaya, Natalia (natalia.zaretskaya@uni-graz.at)</cp:lastModifiedBy>
  <cp:revision>951</cp:revision>
  <dcterms:created xsi:type="dcterms:W3CDTF">2015-02-22T21:24:20Z</dcterms:created>
  <dcterms:modified xsi:type="dcterms:W3CDTF">2022-04-05T12:52:00Z</dcterms:modified>
</cp:coreProperties>
</file>